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27"/>
  </p:notesMasterIdLst>
  <p:sldIdLst>
    <p:sldId id="256" r:id="rId2"/>
    <p:sldId id="277" r:id="rId3"/>
    <p:sldId id="265" r:id="rId4"/>
    <p:sldId id="276" r:id="rId5"/>
    <p:sldId id="301" r:id="rId6"/>
    <p:sldId id="302" r:id="rId7"/>
    <p:sldId id="306" r:id="rId8"/>
    <p:sldId id="275" r:id="rId9"/>
    <p:sldId id="285" r:id="rId10"/>
    <p:sldId id="281" r:id="rId11"/>
    <p:sldId id="307" r:id="rId12"/>
    <p:sldId id="268" r:id="rId13"/>
    <p:sldId id="269" r:id="rId14"/>
    <p:sldId id="270" r:id="rId15"/>
    <p:sldId id="271" r:id="rId16"/>
    <p:sldId id="298" r:id="rId17"/>
    <p:sldId id="299" r:id="rId18"/>
    <p:sldId id="300" r:id="rId19"/>
    <p:sldId id="308" r:id="rId20"/>
    <p:sldId id="309" r:id="rId21"/>
    <p:sldId id="273" r:id="rId22"/>
    <p:sldId id="303" r:id="rId23"/>
    <p:sldId id="304" r:id="rId24"/>
    <p:sldId id="305" r:id="rId25"/>
    <p:sldId id="296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5E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668" autoAdjust="0"/>
    <p:restoredTop sz="95332" autoAdjust="0"/>
  </p:normalViewPr>
  <p:slideViewPr>
    <p:cSldViewPr snapToGrid="0">
      <p:cViewPr varScale="1">
        <p:scale>
          <a:sx n="107" d="100"/>
          <a:sy n="107" d="100"/>
        </p:scale>
        <p:origin x="114" y="3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7795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11C2A3-E761-4BA0-B716-0C3FA298F9A8}" type="doc">
      <dgm:prSet loTypeId="urn:microsoft.com/office/officeart/2005/8/layout/default" loCatId="list" qsTypeId="urn:microsoft.com/office/officeart/2005/8/quickstyle/simple2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813F203E-E6AF-4738-B176-AA4DA4EBAAFE}">
      <dgm:prSet phldrT="[Текст]" custT="1"/>
      <dgm:spPr/>
      <dgm:t>
        <a:bodyPr/>
        <a:lstStyle/>
        <a:p>
          <a:pPr algn="ctr"/>
          <a:r>
            <a:rPr lang="ru-RU" sz="1800" b="1" i="1" u="sng" dirty="0">
              <a:solidFill>
                <a:schemeClr val="bg1"/>
              </a:solidFill>
            </a:rPr>
            <a:t>Гнев:</a:t>
          </a:r>
        </a:p>
        <a:p>
          <a:pPr algn="ctr"/>
          <a:r>
            <a:rPr lang="ru-RU" sz="1600" dirty="0"/>
            <a:t>грубый произвол, негодование, ярость, озлобление, возмущение, досада, ехидство, злоба, недовольство, раздражительность, враждебное отношение и возможно как крайность, патологическая ненависть и бешенство</a:t>
          </a:r>
        </a:p>
      </dgm:t>
    </dgm:pt>
    <dgm:pt modelId="{1B74945F-12AB-471D-A7A3-DF1888FD1705}" type="parTrans" cxnId="{AEB8730B-2E50-40D5-A491-950587D17CA8}">
      <dgm:prSet/>
      <dgm:spPr/>
      <dgm:t>
        <a:bodyPr/>
        <a:lstStyle/>
        <a:p>
          <a:endParaRPr lang="ru-RU"/>
        </a:p>
      </dgm:t>
    </dgm:pt>
    <dgm:pt modelId="{2F96FD67-47DD-4848-ADE6-93A1CF8D664D}" type="sibTrans" cxnId="{AEB8730B-2E50-40D5-A491-950587D17CA8}">
      <dgm:prSet/>
      <dgm:spPr/>
      <dgm:t>
        <a:bodyPr/>
        <a:lstStyle/>
        <a:p>
          <a:endParaRPr lang="ru-RU"/>
        </a:p>
      </dgm:t>
    </dgm:pt>
    <dgm:pt modelId="{9B1F5007-0BB7-4098-896D-E3EDC84DB5FF}">
      <dgm:prSet phldrT="[Текст]" custT="1"/>
      <dgm:spPr/>
      <dgm:t>
        <a:bodyPr/>
        <a:lstStyle/>
        <a:p>
          <a:r>
            <a:rPr lang="ru-RU" sz="1800" b="1" i="1" u="sng" dirty="0"/>
            <a:t>Печаль: </a:t>
          </a:r>
        </a:p>
        <a:p>
          <a:r>
            <a:rPr lang="ru-RU" sz="1600" dirty="0"/>
            <a:t>горе, грусть, уныние, удрученность, меланхолия, жалость к себе, тоска одиночества, подавленность, отчаяние и — в патологической форме — тяжелая депрессия. </a:t>
          </a:r>
        </a:p>
      </dgm:t>
    </dgm:pt>
    <dgm:pt modelId="{8DC38C6D-FD79-414D-ADCD-5C2E4862045B}" type="parTrans" cxnId="{3B90D682-C2F3-4978-8F8D-12F8F29BCF48}">
      <dgm:prSet/>
      <dgm:spPr/>
      <dgm:t>
        <a:bodyPr/>
        <a:lstStyle/>
        <a:p>
          <a:endParaRPr lang="ru-RU"/>
        </a:p>
      </dgm:t>
    </dgm:pt>
    <dgm:pt modelId="{69304F1B-D98B-4379-998A-ECFFE955D7F6}" type="sibTrans" cxnId="{3B90D682-C2F3-4978-8F8D-12F8F29BCF48}">
      <dgm:prSet/>
      <dgm:spPr/>
      <dgm:t>
        <a:bodyPr/>
        <a:lstStyle/>
        <a:p>
          <a:endParaRPr lang="ru-RU"/>
        </a:p>
      </dgm:t>
    </dgm:pt>
    <dgm:pt modelId="{2A3ECA89-DBA0-407E-A356-371BCFC2CB69}">
      <dgm:prSet phldrT="[Текст]" custT="1"/>
      <dgm:spPr/>
      <dgm:t>
        <a:bodyPr/>
        <a:lstStyle/>
        <a:p>
          <a:r>
            <a:rPr lang="ru-RU" sz="1600" dirty="0"/>
            <a:t> </a:t>
          </a:r>
          <a:r>
            <a:rPr lang="ru-RU" sz="1800" b="1" i="1" u="sng" dirty="0"/>
            <a:t>Страх: </a:t>
          </a:r>
        </a:p>
        <a:p>
          <a:r>
            <a:rPr lang="ru-RU" sz="1600" dirty="0"/>
            <a:t>тревога, дурное предчувствие, нервозность, беспокойство, оцепенение от страха, опасение, настороженность, тягостное чувство, волнение, боязливость, испуг, ужас; а как психопатология — фобия и паническое состояние.</a:t>
          </a:r>
        </a:p>
      </dgm:t>
    </dgm:pt>
    <dgm:pt modelId="{50878174-FB37-4846-A4A5-815B55E18AA5}" type="parTrans" cxnId="{35398404-833B-4663-AD12-5E47BE9FFE95}">
      <dgm:prSet/>
      <dgm:spPr/>
      <dgm:t>
        <a:bodyPr/>
        <a:lstStyle/>
        <a:p>
          <a:endParaRPr lang="ru-RU"/>
        </a:p>
      </dgm:t>
    </dgm:pt>
    <dgm:pt modelId="{F3FBDF72-C35D-4623-85D0-1D9D9C695611}" type="sibTrans" cxnId="{35398404-833B-4663-AD12-5E47BE9FFE95}">
      <dgm:prSet/>
      <dgm:spPr/>
      <dgm:t>
        <a:bodyPr/>
        <a:lstStyle/>
        <a:p>
          <a:endParaRPr lang="ru-RU"/>
        </a:p>
      </dgm:t>
    </dgm:pt>
    <dgm:pt modelId="{70811B89-1F4A-4D0E-9DB6-F94195D0D32F}">
      <dgm:prSet phldrT="[Текст]" custT="1"/>
      <dgm:spPr/>
      <dgm:t>
        <a:bodyPr/>
        <a:lstStyle/>
        <a:p>
          <a:r>
            <a:rPr lang="ru-RU" sz="1800" b="1" i="1" u="sng" dirty="0"/>
            <a:t>Радость :</a:t>
          </a:r>
        </a:p>
        <a:p>
          <a:r>
            <a:rPr lang="ru-RU" sz="1200" b="1" i="1" u="sng" dirty="0"/>
            <a:t> </a:t>
          </a:r>
          <a:r>
            <a:rPr lang="ru-RU" sz="1600" dirty="0"/>
            <a:t>счастье, наслаждение, облегчение, блаженство, восхищение, приятное изумление, ликование, глубокое волнение, восторг, удовольствие, удовлетворенность, эйфория, каприз, экстаз и  как крайность — мания.</a:t>
          </a:r>
        </a:p>
      </dgm:t>
    </dgm:pt>
    <dgm:pt modelId="{E9E83D31-B0A1-4CBA-94F1-C514F7937E6A}" type="parTrans" cxnId="{B94BB8A0-BDC9-437C-89DD-59D587B8F270}">
      <dgm:prSet/>
      <dgm:spPr/>
      <dgm:t>
        <a:bodyPr/>
        <a:lstStyle/>
        <a:p>
          <a:endParaRPr lang="ru-RU"/>
        </a:p>
      </dgm:t>
    </dgm:pt>
    <dgm:pt modelId="{951FC5A6-B783-4EBA-9D37-2F58BA2B9155}" type="sibTrans" cxnId="{B94BB8A0-BDC9-437C-89DD-59D587B8F270}">
      <dgm:prSet/>
      <dgm:spPr/>
      <dgm:t>
        <a:bodyPr/>
        <a:lstStyle/>
        <a:p>
          <a:endParaRPr lang="ru-RU"/>
        </a:p>
      </dgm:t>
    </dgm:pt>
    <dgm:pt modelId="{AC5618A1-57BC-4D2D-9EDB-A21FF86D19C6}">
      <dgm:prSet phldrT="[Текст]" custT="1"/>
      <dgm:spPr/>
      <dgm:t>
        <a:bodyPr/>
        <a:lstStyle/>
        <a:p>
          <a:r>
            <a:rPr lang="ru-RU" sz="1800" b="1" i="1" u="sng" dirty="0">
              <a:solidFill>
                <a:schemeClr val="bg1"/>
              </a:solidFill>
            </a:rPr>
            <a:t>Удивление: </a:t>
          </a:r>
        </a:p>
        <a:p>
          <a:r>
            <a:rPr lang="ru-RU" sz="1600" dirty="0"/>
            <a:t>шок, потрясение, изумление, удивление, смешанное с восторгом. </a:t>
          </a:r>
        </a:p>
      </dgm:t>
    </dgm:pt>
    <dgm:pt modelId="{869C0C3A-DFB8-406F-AC2A-F057EC8818F6}" type="parTrans" cxnId="{7DFCA88A-70E4-4EE5-A792-57EDB8672320}">
      <dgm:prSet/>
      <dgm:spPr/>
      <dgm:t>
        <a:bodyPr/>
        <a:lstStyle/>
        <a:p>
          <a:endParaRPr lang="ru-RU"/>
        </a:p>
      </dgm:t>
    </dgm:pt>
    <dgm:pt modelId="{35A6E1CE-D0F7-49A7-99EB-211564F4BEA8}" type="sibTrans" cxnId="{7DFCA88A-70E4-4EE5-A792-57EDB8672320}">
      <dgm:prSet/>
      <dgm:spPr/>
      <dgm:t>
        <a:bodyPr/>
        <a:lstStyle/>
        <a:p>
          <a:endParaRPr lang="ru-RU"/>
        </a:p>
      </dgm:t>
    </dgm:pt>
    <dgm:pt modelId="{AEC4B8CF-2CD5-41D6-87B4-2DA8A90F0B7E}">
      <dgm:prSet phldrT="[Текст]" custT="1"/>
      <dgm:spPr/>
      <dgm:t>
        <a:bodyPr/>
        <a:lstStyle/>
        <a:p>
          <a:r>
            <a:rPr lang="ru-RU" sz="1800" b="1" i="1" u="sng" dirty="0">
              <a:solidFill>
                <a:schemeClr val="bg1"/>
              </a:solidFill>
            </a:rPr>
            <a:t> Отвращение: </a:t>
          </a:r>
        </a:p>
        <a:p>
          <a:r>
            <a:rPr lang="ru-RU" sz="1600" dirty="0"/>
            <a:t>презрение, надменность, пренебрежение, </a:t>
          </a:r>
          <a:r>
            <a:rPr lang="ru-RU" sz="1600" dirty="0" err="1"/>
            <a:t>омерзение,антипатия</a:t>
          </a:r>
          <a:r>
            <a:rPr lang="ru-RU" sz="1600" dirty="0"/>
            <a:t>, неприязнь, неприятие</a:t>
          </a:r>
        </a:p>
      </dgm:t>
    </dgm:pt>
    <dgm:pt modelId="{919F9809-8C40-4A4C-9AC0-9F4E5C452A48}" type="parTrans" cxnId="{0ECAC340-6343-43C0-8DC5-2D5F49DACE7F}">
      <dgm:prSet/>
      <dgm:spPr/>
    </dgm:pt>
    <dgm:pt modelId="{570353DD-3B5A-41E4-9504-6A539F221F06}" type="sibTrans" cxnId="{0ECAC340-6343-43C0-8DC5-2D5F49DACE7F}">
      <dgm:prSet/>
      <dgm:spPr/>
    </dgm:pt>
    <dgm:pt modelId="{A1B9C739-7002-4E59-9E1F-101AB924EB0E}" type="pres">
      <dgm:prSet presAssocID="{9611C2A3-E761-4BA0-B716-0C3FA298F9A8}" presName="diagram" presStyleCnt="0">
        <dgm:presLayoutVars>
          <dgm:dir/>
          <dgm:resizeHandles val="exact"/>
        </dgm:presLayoutVars>
      </dgm:prSet>
      <dgm:spPr/>
    </dgm:pt>
    <dgm:pt modelId="{B2866F1E-A083-4CA6-9973-F82C6A98E7FD}" type="pres">
      <dgm:prSet presAssocID="{813F203E-E6AF-4738-B176-AA4DA4EBAAFE}" presName="node" presStyleLbl="node1" presStyleIdx="0" presStyleCnt="6">
        <dgm:presLayoutVars>
          <dgm:bulletEnabled val="1"/>
        </dgm:presLayoutVars>
      </dgm:prSet>
      <dgm:spPr/>
    </dgm:pt>
    <dgm:pt modelId="{15DC4895-2D10-463A-9B4E-63A38813B1AC}" type="pres">
      <dgm:prSet presAssocID="{2F96FD67-47DD-4848-ADE6-93A1CF8D664D}" presName="sibTrans" presStyleCnt="0"/>
      <dgm:spPr/>
    </dgm:pt>
    <dgm:pt modelId="{F175A974-29C3-4A12-ABD3-EF7AB805018C}" type="pres">
      <dgm:prSet presAssocID="{9B1F5007-0BB7-4098-896D-E3EDC84DB5FF}" presName="node" presStyleLbl="node1" presStyleIdx="1" presStyleCnt="6">
        <dgm:presLayoutVars>
          <dgm:bulletEnabled val="1"/>
        </dgm:presLayoutVars>
      </dgm:prSet>
      <dgm:spPr/>
    </dgm:pt>
    <dgm:pt modelId="{7D67CAD4-6BD9-4437-BF6C-D3A54EE41AF1}" type="pres">
      <dgm:prSet presAssocID="{69304F1B-D98B-4379-998A-ECFFE955D7F6}" presName="sibTrans" presStyleCnt="0"/>
      <dgm:spPr/>
    </dgm:pt>
    <dgm:pt modelId="{EDB9A00D-26F2-4975-A88D-F816FE653FC9}" type="pres">
      <dgm:prSet presAssocID="{2A3ECA89-DBA0-407E-A356-371BCFC2CB69}" presName="node" presStyleLbl="node1" presStyleIdx="2" presStyleCnt="6">
        <dgm:presLayoutVars>
          <dgm:bulletEnabled val="1"/>
        </dgm:presLayoutVars>
      </dgm:prSet>
      <dgm:spPr/>
    </dgm:pt>
    <dgm:pt modelId="{5EA8C076-47C9-4B3B-88EC-615D73DFA4DC}" type="pres">
      <dgm:prSet presAssocID="{F3FBDF72-C35D-4623-85D0-1D9D9C695611}" presName="sibTrans" presStyleCnt="0"/>
      <dgm:spPr/>
    </dgm:pt>
    <dgm:pt modelId="{2BD764E4-8CAB-484B-8058-31485117CF40}" type="pres">
      <dgm:prSet presAssocID="{70811B89-1F4A-4D0E-9DB6-F94195D0D32F}" presName="node" presStyleLbl="node1" presStyleIdx="3" presStyleCnt="6" custLinFactNeighborX="555" custLinFactNeighborY="1659">
        <dgm:presLayoutVars>
          <dgm:bulletEnabled val="1"/>
        </dgm:presLayoutVars>
      </dgm:prSet>
      <dgm:spPr/>
    </dgm:pt>
    <dgm:pt modelId="{6FAE677A-DAB9-4172-8AF5-A704021DBC52}" type="pres">
      <dgm:prSet presAssocID="{951FC5A6-B783-4EBA-9D37-2F58BA2B9155}" presName="sibTrans" presStyleCnt="0"/>
      <dgm:spPr/>
    </dgm:pt>
    <dgm:pt modelId="{BDF18E25-06B6-45A1-9D05-775AFD637914}" type="pres">
      <dgm:prSet presAssocID="{AC5618A1-57BC-4D2D-9EDB-A21FF86D19C6}" presName="node" presStyleLbl="node1" presStyleIdx="4" presStyleCnt="6">
        <dgm:presLayoutVars>
          <dgm:bulletEnabled val="1"/>
        </dgm:presLayoutVars>
      </dgm:prSet>
      <dgm:spPr/>
    </dgm:pt>
    <dgm:pt modelId="{5FA9F604-F732-46A2-B6D3-9D78D7857671}" type="pres">
      <dgm:prSet presAssocID="{35A6E1CE-D0F7-49A7-99EB-211564F4BEA8}" presName="sibTrans" presStyleCnt="0"/>
      <dgm:spPr/>
    </dgm:pt>
    <dgm:pt modelId="{B5B9F8F7-45D3-4B63-8BC5-3D30EF2496BC}" type="pres">
      <dgm:prSet presAssocID="{AEC4B8CF-2CD5-41D6-87B4-2DA8A90F0B7E}" presName="node" presStyleLbl="node1" presStyleIdx="5" presStyleCnt="6">
        <dgm:presLayoutVars>
          <dgm:bulletEnabled val="1"/>
        </dgm:presLayoutVars>
      </dgm:prSet>
      <dgm:spPr/>
    </dgm:pt>
  </dgm:ptLst>
  <dgm:cxnLst>
    <dgm:cxn modelId="{35398404-833B-4663-AD12-5E47BE9FFE95}" srcId="{9611C2A3-E761-4BA0-B716-0C3FA298F9A8}" destId="{2A3ECA89-DBA0-407E-A356-371BCFC2CB69}" srcOrd="2" destOrd="0" parTransId="{50878174-FB37-4846-A4A5-815B55E18AA5}" sibTransId="{F3FBDF72-C35D-4623-85D0-1D9D9C695611}"/>
    <dgm:cxn modelId="{AEB8730B-2E50-40D5-A491-950587D17CA8}" srcId="{9611C2A3-E761-4BA0-B716-0C3FA298F9A8}" destId="{813F203E-E6AF-4738-B176-AA4DA4EBAAFE}" srcOrd="0" destOrd="0" parTransId="{1B74945F-12AB-471D-A7A3-DF1888FD1705}" sibTransId="{2F96FD67-47DD-4848-ADE6-93A1CF8D664D}"/>
    <dgm:cxn modelId="{0ECAC340-6343-43C0-8DC5-2D5F49DACE7F}" srcId="{9611C2A3-E761-4BA0-B716-0C3FA298F9A8}" destId="{AEC4B8CF-2CD5-41D6-87B4-2DA8A90F0B7E}" srcOrd="5" destOrd="0" parTransId="{919F9809-8C40-4A4C-9AC0-9F4E5C452A48}" sibTransId="{570353DD-3B5A-41E4-9504-6A539F221F06}"/>
    <dgm:cxn modelId="{7C78E45E-4E5E-4B06-93FD-F54CDD25AB5A}" type="presOf" srcId="{70811B89-1F4A-4D0E-9DB6-F94195D0D32F}" destId="{2BD764E4-8CAB-484B-8058-31485117CF40}" srcOrd="0" destOrd="0" presId="urn:microsoft.com/office/officeart/2005/8/layout/default"/>
    <dgm:cxn modelId="{DCF59348-5288-4804-A457-529375F4A902}" type="presOf" srcId="{9B1F5007-0BB7-4098-896D-E3EDC84DB5FF}" destId="{F175A974-29C3-4A12-ABD3-EF7AB805018C}" srcOrd="0" destOrd="0" presId="urn:microsoft.com/office/officeart/2005/8/layout/default"/>
    <dgm:cxn modelId="{073EB56A-CC3A-4742-845C-7C3E5E41EDF1}" type="presOf" srcId="{2A3ECA89-DBA0-407E-A356-371BCFC2CB69}" destId="{EDB9A00D-26F2-4975-A88D-F816FE653FC9}" srcOrd="0" destOrd="0" presId="urn:microsoft.com/office/officeart/2005/8/layout/default"/>
    <dgm:cxn modelId="{72E25951-5F76-4DF8-8C89-0BC2FC9402F0}" type="presOf" srcId="{813F203E-E6AF-4738-B176-AA4DA4EBAAFE}" destId="{B2866F1E-A083-4CA6-9973-F82C6A98E7FD}" srcOrd="0" destOrd="0" presId="urn:microsoft.com/office/officeart/2005/8/layout/default"/>
    <dgm:cxn modelId="{93AF6D73-A76A-484A-B94B-0DC4E2C35910}" type="presOf" srcId="{AC5618A1-57BC-4D2D-9EDB-A21FF86D19C6}" destId="{BDF18E25-06B6-45A1-9D05-775AFD637914}" srcOrd="0" destOrd="0" presId="urn:microsoft.com/office/officeart/2005/8/layout/default"/>
    <dgm:cxn modelId="{C5729D53-ED52-4594-919F-989206FE9094}" type="presOf" srcId="{AEC4B8CF-2CD5-41D6-87B4-2DA8A90F0B7E}" destId="{B5B9F8F7-45D3-4B63-8BC5-3D30EF2496BC}" srcOrd="0" destOrd="0" presId="urn:microsoft.com/office/officeart/2005/8/layout/default"/>
    <dgm:cxn modelId="{3B90D682-C2F3-4978-8F8D-12F8F29BCF48}" srcId="{9611C2A3-E761-4BA0-B716-0C3FA298F9A8}" destId="{9B1F5007-0BB7-4098-896D-E3EDC84DB5FF}" srcOrd="1" destOrd="0" parTransId="{8DC38C6D-FD79-414D-ADCD-5C2E4862045B}" sibTransId="{69304F1B-D98B-4379-998A-ECFFE955D7F6}"/>
    <dgm:cxn modelId="{7DFCA88A-70E4-4EE5-A792-57EDB8672320}" srcId="{9611C2A3-E761-4BA0-B716-0C3FA298F9A8}" destId="{AC5618A1-57BC-4D2D-9EDB-A21FF86D19C6}" srcOrd="4" destOrd="0" parTransId="{869C0C3A-DFB8-406F-AC2A-F057EC8818F6}" sibTransId="{35A6E1CE-D0F7-49A7-99EB-211564F4BEA8}"/>
    <dgm:cxn modelId="{B94BB8A0-BDC9-437C-89DD-59D587B8F270}" srcId="{9611C2A3-E761-4BA0-B716-0C3FA298F9A8}" destId="{70811B89-1F4A-4D0E-9DB6-F94195D0D32F}" srcOrd="3" destOrd="0" parTransId="{E9E83D31-B0A1-4CBA-94F1-C514F7937E6A}" sibTransId="{951FC5A6-B783-4EBA-9D37-2F58BA2B9155}"/>
    <dgm:cxn modelId="{645761B0-2880-43F9-B231-78366A3E29CD}" type="presOf" srcId="{9611C2A3-E761-4BA0-B716-0C3FA298F9A8}" destId="{A1B9C739-7002-4E59-9E1F-101AB924EB0E}" srcOrd="0" destOrd="0" presId="urn:microsoft.com/office/officeart/2005/8/layout/default"/>
    <dgm:cxn modelId="{64437AF5-EB11-487B-90BB-02E52C5C73B6}" type="presParOf" srcId="{A1B9C739-7002-4E59-9E1F-101AB924EB0E}" destId="{B2866F1E-A083-4CA6-9973-F82C6A98E7FD}" srcOrd="0" destOrd="0" presId="urn:microsoft.com/office/officeart/2005/8/layout/default"/>
    <dgm:cxn modelId="{3898562A-19F8-4155-88ED-981EC363E0C9}" type="presParOf" srcId="{A1B9C739-7002-4E59-9E1F-101AB924EB0E}" destId="{15DC4895-2D10-463A-9B4E-63A38813B1AC}" srcOrd="1" destOrd="0" presId="urn:microsoft.com/office/officeart/2005/8/layout/default"/>
    <dgm:cxn modelId="{C89733BC-573A-4D35-B6FE-0E8861B64320}" type="presParOf" srcId="{A1B9C739-7002-4E59-9E1F-101AB924EB0E}" destId="{F175A974-29C3-4A12-ABD3-EF7AB805018C}" srcOrd="2" destOrd="0" presId="urn:microsoft.com/office/officeart/2005/8/layout/default"/>
    <dgm:cxn modelId="{86FE6109-809C-4FF7-B62B-65D4B6F02846}" type="presParOf" srcId="{A1B9C739-7002-4E59-9E1F-101AB924EB0E}" destId="{7D67CAD4-6BD9-4437-BF6C-D3A54EE41AF1}" srcOrd="3" destOrd="0" presId="urn:microsoft.com/office/officeart/2005/8/layout/default"/>
    <dgm:cxn modelId="{538718B4-3CA0-4D88-A937-B3E63C1D7507}" type="presParOf" srcId="{A1B9C739-7002-4E59-9E1F-101AB924EB0E}" destId="{EDB9A00D-26F2-4975-A88D-F816FE653FC9}" srcOrd="4" destOrd="0" presId="urn:microsoft.com/office/officeart/2005/8/layout/default"/>
    <dgm:cxn modelId="{BE358C8B-1E60-41DA-BD6D-C40962F11FD0}" type="presParOf" srcId="{A1B9C739-7002-4E59-9E1F-101AB924EB0E}" destId="{5EA8C076-47C9-4B3B-88EC-615D73DFA4DC}" srcOrd="5" destOrd="0" presId="urn:microsoft.com/office/officeart/2005/8/layout/default"/>
    <dgm:cxn modelId="{49D013BE-B5BC-471C-B74B-8A47CB385FE6}" type="presParOf" srcId="{A1B9C739-7002-4E59-9E1F-101AB924EB0E}" destId="{2BD764E4-8CAB-484B-8058-31485117CF40}" srcOrd="6" destOrd="0" presId="urn:microsoft.com/office/officeart/2005/8/layout/default"/>
    <dgm:cxn modelId="{12669F98-2F21-4B14-AB91-92903EC96B99}" type="presParOf" srcId="{A1B9C739-7002-4E59-9E1F-101AB924EB0E}" destId="{6FAE677A-DAB9-4172-8AF5-A704021DBC52}" srcOrd="7" destOrd="0" presId="urn:microsoft.com/office/officeart/2005/8/layout/default"/>
    <dgm:cxn modelId="{1F3B23BD-2672-48BF-A114-28687CF5FF68}" type="presParOf" srcId="{A1B9C739-7002-4E59-9E1F-101AB924EB0E}" destId="{BDF18E25-06B6-45A1-9D05-775AFD637914}" srcOrd="8" destOrd="0" presId="urn:microsoft.com/office/officeart/2005/8/layout/default"/>
    <dgm:cxn modelId="{5FF8E215-0EB3-4155-8B0A-86025D852552}" type="presParOf" srcId="{A1B9C739-7002-4E59-9E1F-101AB924EB0E}" destId="{5FA9F604-F732-46A2-B6D3-9D78D7857671}" srcOrd="9" destOrd="0" presId="urn:microsoft.com/office/officeart/2005/8/layout/default"/>
    <dgm:cxn modelId="{78C73951-4391-4737-96AC-C61326EF190B}" type="presParOf" srcId="{A1B9C739-7002-4E59-9E1F-101AB924EB0E}" destId="{B5B9F8F7-45D3-4B63-8BC5-3D30EF2496B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576FB0-8950-4A70-8FD1-54C7CC6E83F4}" type="doc">
      <dgm:prSet loTypeId="urn:microsoft.com/office/officeart/2005/8/layout/p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6B7D573-5D4E-4896-986E-1FC30C528221}">
      <dgm:prSet phldrT="[Текст]" custT="1"/>
      <dgm:spPr/>
      <dgm:t>
        <a:bodyPr/>
        <a:lstStyle/>
        <a:p>
          <a:pPr algn="l"/>
          <a:endParaRPr lang="ru-RU" sz="1800" dirty="0"/>
        </a:p>
      </dgm:t>
    </dgm:pt>
    <dgm:pt modelId="{FEAA5736-428E-44F1-8AA9-17BFC2F571AE}" type="parTrans" cxnId="{C1450E3B-9481-45AC-812E-4BD7A47373B3}">
      <dgm:prSet/>
      <dgm:spPr/>
      <dgm:t>
        <a:bodyPr/>
        <a:lstStyle/>
        <a:p>
          <a:endParaRPr lang="ru-RU"/>
        </a:p>
      </dgm:t>
    </dgm:pt>
    <dgm:pt modelId="{F25A69C0-3F33-4504-AA3B-9940F610D5D3}" type="sibTrans" cxnId="{C1450E3B-9481-45AC-812E-4BD7A47373B3}">
      <dgm:prSet/>
      <dgm:spPr/>
      <dgm:t>
        <a:bodyPr/>
        <a:lstStyle/>
        <a:p>
          <a:endParaRPr lang="ru-RU"/>
        </a:p>
      </dgm:t>
    </dgm:pt>
    <dgm:pt modelId="{929178A0-5947-4920-80C1-9EDC397A37E1}">
      <dgm:prSet phldrT="[Текст]" phldr="1"/>
      <dgm:spPr/>
      <dgm:t>
        <a:bodyPr/>
        <a:lstStyle/>
        <a:p>
          <a:endParaRPr lang="ru-RU" dirty="0"/>
        </a:p>
      </dgm:t>
    </dgm:pt>
    <dgm:pt modelId="{18018218-D2AF-40B7-804A-EDC7D13F0B8F}" type="parTrans" cxnId="{143F83F7-F921-431B-A7D6-73AD988B8EC2}">
      <dgm:prSet/>
      <dgm:spPr/>
      <dgm:t>
        <a:bodyPr/>
        <a:lstStyle/>
        <a:p>
          <a:endParaRPr lang="ru-RU"/>
        </a:p>
      </dgm:t>
    </dgm:pt>
    <dgm:pt modelId="{53A713C5-AE9E-43BB-B5EF-48E2C9A6C431}" type="sibTrans" cxnId="{143F83F7-F921-431B-A7D6-73AD988B8EC2}">
      <dgm:prSet/>
      <dgm:spPr/>
      <dgm:t>
        <a:bodyPr/>
        <a:lstStyle/>
        <a:p>
          <a:endParaRPr lang="ru-RU"/>
        </a:p>
      </dgm:t>
    </dgm:pt>
    <dgm:pt modelId="{5F403494-7B04-4B10-9458-022E4C5AF780}">
      <dgm:prSet phldrT="[Текст]" custT="1"/>
      <dgm:spPr/>
      <dgm:t>
        <a:bodyPr/>
        <a:lstStyle/>
        <a:p>
          <a:r>
            <a:rPr lang="ru-RU" sz="1500" dirty="0">
              <a:solidFill>
                <a:schemeClr val="bg1"/>
              </a:solidFill>
              <a:latin typeface="+mn-lt"/>
              <a:ea typeface="+mn-ea"/>
              <a:cs typeface="+mn-cs"/>
            </a:rPr>
            <a:t>В основе межличностного интеллекта лежат «способности уловить и надлежащим образом отреагировать на настроения, темперамент, побуждения и поступки других людей»</a:t>
          </a:r>
          <a:endParaRPr lang="ru-RU" sz="1500" dirty="0">
            <a:solidFill>
              <a:schemeClr val="bg1"/>
            </a:solidFill>
          </a:endParaRPr>
        </a:p>
      </dgm:t>
    </dgm:pt>
    <dgm:pt modelId="{83C55461-A6B1-40FD-9769-CF1D6B1A7F81}" type="parTrans" cxnId="{677BF813-3D35-4534-9810-CB39B1EDFF4B}">
      <dgm:prSet/>
      <dgm:spPr/>
      <dgm:t>
        <a:bodyPr/>
        <a:lstStyle/>
        <a:p>
          <a:endParaRPr lang="ru-RU"/>
        </a:p>
      </dgm:t>
    </dgm:pt>
    <dgm:pt modelId="{273655F4-D166-4DF3-97C6-F3536E4F5BFD}" type="sibTrans" cxnId="{677BF813-3D35-4534-9810-CB39B1EDFF4B}">
      <dgm:prSet/>
      <dgm:spPr/>
      <dgm:t>
        <a:bodyPr/>
        <a:lstStyle/>
        <a:p>
          <a:endParaRPr lang="ru-RU"/>
        </a:p>
      </dgm:t>
    </dgm:pt>
    <dgm:pt modelId="{3419111E-1ED5-41EB-B922-2449E4552667}">
      <dgm:prSet custT="1"/>
      <dgm:spPr/>
      <dgm:t>
        <a:bodyPr/>
        <a:lstStyle/>
        <a:p>
          <a:r>
            <a:rPr lang="ru-RU" sz="2000" dirty="0">
              <a:solidFill>
                <a:schemeClr val="bg1"/>
              </a:solidFill>
              <a:latin typeface="+mn-lt"/>
              <a:ea typeface="+mn-ea"/>
              <a:cs typeface="+mn-cs"/>
            </a:rPr>
            <a:t>« </a:t>
          </a:r>
          <a:r>
            <a:rPr lang="ru-RU" sz="2000" dirty="0" err="1">
              <a:solidFill>
                <a:schemeClr val="bg1"/>
              </a:solidFill>
              <a:latin typeface="+mn-lt"/>
              <a:ea typeface="+mn-ea"/>
              <a:cs typeface="+mn-cs"/>
            </a:rPr>
            <a:t>внутриличностный</a:t>
          </a:r>
          <a:r>
            <a:rPr lang="ru-RU" sz="2000" dirty="0">
              <a:solidFill>
                <a:schemeClr val="bg1"/>
              </a:solidFill>
              <a:latin typeface="+mn-lt"/>
              <a:ea typeface="+mn-ea"/>
              <a:cs typeface="+mn-cs"/>
            </a:rPr>
            <a:t> интеллект» есть способность понимать себя </a:t>
          </a:r>
        </a:p>
      </dgm:t>
    </dgm:pt>
    <dgm:pt modelId="{BF7D0DBF-A80F-4EF2-B59D-150EDE263DFC}" type="parTrans" cxnId="{17A74F5D-B407-4BE4-B5B6-C3B9835E55DD}">
      <dgm:prSet/>
      <dgm:spPr/>
      <dgm:t>
        <a:bodyPr/>
        <a:lstStyle/>
        <a:p>
          <a:endParaRPr lang="ru-RU"/>
        </a:p>
      </dgm:t>
    </dgm:pt>
    <dgm:pt modelId="{4B9F8DF5-4C67-4270-8C00-A0780061F34F}" type="sibTrans" cxnId="{17A74F5D-B407-4BE4-B5B6-C3B9835E55DD}">
      <dgm:prSet/>
      <dgm:spPr/>
      <dgm:t>
        <a:bodyPr/>
        <a:lstStyle/>
        <a:p>
          <a:endParaRPr lang="ru-RU"/>
        </a:p>
      </dgm:t>
    </dgm:pt>
    <dgm:pt modelId="{D9043F62-C77E-48DF-8157-A2D3E09F8B28}">
      <dgm:prSet phldrT="[Текст]" custT="1"/>
      <dgm:spPr/>
      <dgm:t>
        <a:bodyPr/>
        <a:lstStyle/>
        <a:p>
          <a:endParaRPr lang="ru-RU" sz="1400" dirty="0"/>
        </a:p>
      </dgm:t>
    </dgm:pt>
    <dgm:pt modelId="{AA5A3FAF-3695-456A-995D-E73FFDC9E8F6}" type="sibTrans" cxnId="{FDCB724A-1C25-4224-A2B7-FC7FCAECB33D}">
      <dgm:prSet/>
      <dgm:spPr/>
      <dgm:t>
        <a:bodyPr/>
        <a:lstStyle/>
        <a:p>
          <a:endParaRPr lang="ru-RU"/>
        </a:p>
      </dgm:t>
    </dgm:pt>
    <dgm:pt modelId="{3AC4DDF9-FF27-45E6-83D2-6B1CB03CA9BF}" type="parTrans" cxnId="{FDCB724A-1C25-4224-A2B7-FC7FCAECB33D}">
      <dgm:prSet/>
      <dgm:spPr/>
      <dgm:t>
        <a:bodyPr/>
        <a:lstStyle/>
        <a:p>
          <a:endParaRPr lang="ru-RU"/>
        </a:p>
      </dgm:t>
    </dgm:pt>
    <dgm:pt modelId="{5E967EF1-27EF-43FC-AA5A-3592F2D41AB8}">
      <dgm:prSet custT="1"/>
      <dgm:spPr/>
      <dgm:t>
        <a:bodyPr/>
        <a:lstStyle/>
        <a:p>
          <a:r>
            <a:rPr lang="ru-RU" sz="2000" dirty="0">
              <a:solidFill>
                <a:schemeClr val="bg1"/>
              </a:solidFill>
              <a:latin typeface="+mn-lt"/>
              <a:ea typeface="+mn-ea"/>
              <a:cs typeface="+mn-cs"/>
            </a:rPr>
            <a:t>« межличностный интеллект» есть способность понимать других людей</a:t>
          </a:r>
        </a:p>
      </dgm:t>
    </dgm:pt>
    <dgm:pt modelId="{1EA9289B-A66C-4F67-8A82-289E8FF4C741}" type="sibTrans" cxnId="{48479812-AB06-4252-989E-DD51E5B37A1A}">
      <dgm:prSet/>
      <dgm:spPr/>
      <dgm:t>
        <a:bodyPr/>
        <a:lstStyle/>
        <a:p>
          <a:endParaRPr lang="ru-RU"/>
        </a:p>
      </dgm:t>
    </dgm:pt>
    <dgm:pt modelId="{8BD8CF4A-7ECF-48A5-BCE2-87DDD328965D}" type="parTrans" cxnId="{48479812-AB06-4252-989E-DD51E5B37A1A}">
      <dgm:prSet/>
      <dgm:spPr/>
      <dgm:t>
        <a:bodyPr/>
        <a:lstStyle/>
        <a:p>
          <a:endParaRPr lang="ru-RU"/>
        </a:p>
      </dgm:t>
    </dgm:pt>
    <dgm:pt modelId="{72B84BC9-F1A7-40B6-AE71-CD0BBD3F761C}" type="pres">
      <dgm:prSet presAssocID="{BC576FB0-8950-4A70-8FD1-54C7CC6E83F4}" presName="Name0" presStyleCnt="0">
        <dgm:presLayoutVars>
          <dgm:dir/>
          <dgm:resizeHandles val="exact"/>
        </dgm:presLayoutVars>
      </dgm:prSet>
      <dgm:spPr/>
    </dgm:pt>
    <dgm:pt modelId="{FB38AE69-45EB-4BC6-BD0B-5F0125504D35}" type="pres">
      <dgm:prSet presAssocID="{66B7D573-5D4E-4896-986E-1FC30C528221}" presName="compNode" presStyleCnt="0"/>
      <dgm:spPr/>
    </dgm:pt>
    <dgm:pt modelId="{08FDAF1D-F890-4384-9E13-4812ECB8A0F9}" type="pres">
      <dgm:prSet presAssocID="{66B7D573-5D4E-4896-986E-1FC30C528221}" presName="pictRect" presStyleLbl="node1" presStyleIdx="0" presStyleCnt="6" custLinFactNeighborX="-52526" custLinFactNeighborY="40149"/>
      <dgm:spPr/>
    </dgm:pt>
    <dgm:pt modelId="{E154DE5E-0AA9-4821-8E37-FF3DCA6EAC19}" type="pres">
      <dgm:prSet presAssocID="{66B7D573-5D4E-4896-986E-1FC30C528221}" presName="textRect" presStyleLbl="revTx" presStyleIdx="0" presStyleCnt="6" custLinFactNeighborX="-12614" custLinFactNeighborY="-70127">
        <dgm:presLayoutVars>
          <dgm:bulletEnabled val="1"/>
        </dgm:presLayoutVars>
      </dgm:prSet>
      <dgm:spPr/>
    </dgm:pt>
    <dgm:pt modelId="{428866CD-5F84-4BCF-94DD-CF56D660D109}" type="pres">
      <dgm:prSet presAssocID="{F25A69C0-3F33-4504-AA3B-9940F610D5D3}" presName="sibTrans" presStyleLbl="sibTrans2D1" presStyleIdx="0" presStyleCnt="0"/>
      <dgm:spPr/>
    </dgm:pt>
    <dgm:pt modelId="{BF2749AF-365D-475B-91A1-178E771F0C7A}" type="pres">
      <dgm:prSet presAssocID="{929178A0-5947-4920-80C1-9EDC397A37E1}" presName="compNode" presStyleCnt="0"/>
      <dgm:spPr/>
    </dgm:pt>
    <dgm:pt modelId="{610C017D-9DBE-428D-9956-22E177011128}" type="pres">
      <dgm:prSet presAssocID="{929178A0-5947-4920-80C1-9EDC397A37E1}" presName="pictRect" presStyleLbl="node1" presStyleIdx="1" presStyleCnt="6" custLinFactX="30591" custLinFactY="90812" custLinFactNeighborX="100000" custLinFactNeighborY="100000"/>
      <dgm:spPr/>
    </dgm:pt>
    <dgm:pt modelId="{BF9E5328-06FE-4261-B858-F414163203E2}" type="pres">
      <dgm:prSet presAssocID="{929178A0-5947-4920-80C1-9EDC397A37E1}" presName="textRect" presStyleLbl="revTx" presStyleIdx="1" presStyleCnt="6" custLinFactX="-22991" custLinFactY="100000" custLinFactNeighborX="-100000" custLinFactNeighborY="102945">
        <dgm:presLayoutVars>
          <dgm:bulletEnabled val="1"/>
        </dgm:presLayoutVars>
      </dgm:prSet>
      <dgm:spPr/>
    </dgm:pt>
    <dgm:pt modelId="{63B63284-8248-4920-B578-4817A7592F89}" type="pres">
      <dgm:prSet presAssocID="{53A713C5-AE9E-43BB-B5EF-48E2C9A6C431}" presName="sibTrans" presStyleLbl="sibTrans2D1" presStyleIdx="0" presStyleCnt="0"/>
      <dgm:spPr/>
    </dgm:pt>
    <dgm:pt modelId="{087C0904-B268-4352-A8B7-AA9F96D5F6FB}" type="pres">
      <dgm:prSet presAssocID="{D9043F62-C77E-48DF-8157-A2D3E09F8B28}" presName="compNode" presStyleCnt="0"/>
      <dgm:spPr/>
    </dgm:pt>
    <dgm:pt modelId="{55A335EF-B99F-49EE-B8DE-0EAC7871F520}" type="pres">
      <dgm:prSet presAssocID="{D9043F62-C77E-48DF-8157-A2D3E09F8B28}" presName="pictRect" presStyleLbl="node1" presStyleIdx="2" presStyleCnt="6" custLinFactNeighborX="60234" custLinFactNeighborY="44683"/>
      <dgm:spPr/>
    </dgm:pt>
    <dgm:pt modelId="{F02B4909-F591-4382-9E1E-5AEA133C11A8}" type="pres">
      <dgm:prSet presAssocID="{D9043F62-C77E-48DF-8157-A2D3E09F8B28}" presName="textRect" presStyleLbl="revTx" presStyleIdx="2" presStyleCnt="6" custLinFactNeighborX="20098" custLinFactNeighborY="-70119">
        <dgm:presLayoutVars>
          <dgm:bulletEnabled val="1"/>
        </dgm:presLayoutVars>
      </dgm:prSet>
      <dgm:spPr/>
    </dgm:pt>
    <dgm:pt modelId="{B34E2F78-F9BE-4FD7-8916-BDEB0B685E2E}" type="pres">
      <dgm:prSet presAssocID="{AA5A3FAF-3695-456A-995D-E73FFDC9E8F6}" presName="sibTrans" presStyleLbl="sibTrans2D1" presStyleIdx="0" presStyleCnt="0"/>
      <dgm:spPr/>
    </dgm:pt>
    <dgm:pt modelId="{F4CD528F-6B70-4C2C-98E8-C5EEBAFF4290}" type="pres">
      <dgm:prSet presAssocID="{5F403494-7B04-4B10-9458-022E4C5AF780}" presName="compNode" presStyleCnt="0"/>
      <dgm:spPr/>
    </dgm:pt>
    <dgm:pt modelId="{6053552E-96B7-4DA5-A98D-F3FFDA7960C1}" type="pres">
      <dgm:prSet presAssocID="{5F403494-7B04-4B10-9458-022E4C5AF780}" presName="pictRect" presStyleLbl="node1" presStyleIdx="3" presStyleCnt="6" custLinFactX="-29410" custLinFactNeighborX="-100000" custLinFactNeighborY="18552"/>
      <dgm:spPr/>
    </dgm:pt>
    <dgm:pt modelId="{7AED8E70-50C0-4C11-9B01-162ABC7BEF54}" type="pres">
      <dgm:prSet presAssocID="{5F403494-7B04-4B10-9458-022E4C5AF780}" presName="textRect" presStyleLbl="revTx" presStyleIdx="3" presStyleCnt="6" custLinFactY="-40241" custLinFactNeighborX="-19406" custLinFactNeighborY="-100000">
        <dgm:presLayoutVars>
          <dgm:bulletEnabled val="1"/>
        </dgm:presLayoutVars>
      </dgm:prSet>
      <dgm:spPr/>
    </dgm:pt>
    <dgm:pt modelId="{BB61C069-27D2-4D14-9233-5B1E0B642F23}" type="pres">
      <dgm:prSet presAssocID="{273655F4-D166-4DF3-97C6-F3536E4F5BFD}" presName="sibTrans" presStyleLbl="sibTrans2D1" presStyleIdx="0" presStyleCnt="0"/>
      <dgm:spPr/>
    </dgm:pt>
    <dgm:pt modelId="{7B06B240-01DC-47BB-A7E5-6F5D26D28DD4}" type="pres">
      <dgm:prSet presAssocID="{5E967EF1-27EF-43FC-AA5A-3592F2D41AB8}" presName="compNode" presStyleCnt="0"/>
      <dgm:spPr/>
    </dgm:pt>
    <dgm:pt modelId="{A09AF60F-2DA4-4B06-81FC-B8F06C826972}" type="pres">
      <dgm:prSet presAssocID="{5E967EF1-27EF-43FC-AA5A-3592F2D41AB8}" presName="pictRect" presStyleLbl="node1" presStyleIdx="4" presStyleCnt="6" custLinFactX="-84412" custLinFactY="-29196" custLinFactNeighborX="-100000" custLinFactNeighborY="-100000"/>
      <dgm:spPr/>
    </dgm:pt>
    <dgm:pt modelId="{6B10F71A-4943-4531-AA29-334E5A8FACD6}" type="pres">
      <dgm:prSet presAssocID="{5E967EF1-27EF-43FC-AA5A-3592F2D41AB8}" presName="textRect" presStyleLbl="revTx" presStyleIdx="4" presStyleCnt="6" custLinFactX="-84412" custLinFactY="-200000" custLinFactNeighborX="-100000" custLinFactNeighborY="-203429">
        <dgm:presLayoutVars>
          <dgm:bulletEnabled val="1"/>
        </dgm:presLayoutVars>
      </dgm:prSet>
      <dgm:spPr/>
    </dgm:pt>
    <dgm:pt modelId="{1D823C21-E192-4F71-8BCB-103FDB091624}" type="pres">
      <dgm:prSet presAssocID="{1EA9289B-A66C-4F67-8A82-289E8FF4C741}" presName="sibTrans" presStyleLbl="sibTrans2D1" presStyleIdx="0" presStyleCnt="0"/>
      <dgm:spPr/>
    </dgm:pt>
    <dgm:pt modelId="{652BBBB4-41C8-42D4-9D58-E946492AF6A3}" type="pres">
      <dgm:prSet presAssocID="{3419111E-1ED5-41EB-B922-2449E4552667}" presName="compNode" presStyleCnt="0"/>
      <dgm:spPr/>
    </dgm:pt>
    <dgm:pt modelId="{4A37FAB1-F327-4567-B703-C459B028D7B5}" type="pres">
      <dgm:prSet presAssocID="{3419111E-1ED5-41EB-B922-2449E4552667}" presName="pictRect" presStyleLbl="node1" presStyleIdx="5" presStyleCnt="6" custLinFactNeighborX="19406" custLinFactNeighborY="21152"/>
      <dgm:spPr/>
    </dgm:pt>
    <dgm:pt modelId="{047D18F9-4B32-465D-992B-BA463CF7CFDA}" type="pres">
      <dgm:prSet presAssocID="{3419111E-1ED5-41EB-B922-2449E4552667}" presName="textRect" presStyleLbl="revTx" presStyleIdx="5" presStyleCnt="6" custLinFactY="-193875" custLinFactNeighborX="19406" custLinFactNeighborY="-200000">
        <dgm:presLayoutVars>
          <dgm:bulletEnabled val="1"/>
        </dgm:presLayoutVars>
      </dgm:prSet>
      <dgm:spPr/>
    </dgm:pt>
  </dgm:ptLst>
  <dgm:cxnLst>
    <dgm:cxn modelId="{48479812-AB06-4252-989E-DD51E5B37A1A}" srcId="{BC576FB0-8950-4A70-8FD1-54C7CC6E83F4}" destId="{5E967EF1-27EF-43FC-AA5A-3592F2D41AB8}" srcOrd="4" destOrd="0" parTransId="{8BD8CF4A-7ECF-48A5-BCE2-87DDD328965D}" sibTransId="{1EA9289B-A66C-4F67-8A82-289E8FF4C741}"/>
    <dgm:cxn modelId="{677BF813-3D35-4534-9810-CB39B1EDFF4B}" srcId="{BC576FB0-8950-4A70-8FD1-54C7CC6E83F4}" destId="{5F403494-7B04-4B10-9458-022E4C5AF780}" srcOrd="3" destOrd="0" parTransId="{83C55461-A6B1-40FD-9769-CF1D6B1A7F81}" sibTransId="{273655F4-D166-4DF3-97C6-F3536E4F5BFD}"/>
    <dgm:cxn modelId="{810FF227-BA62-44DA-9F94-B33D7700EC09}" type="presOf" srcId="{3419111E-1ED5-41EB-B922-2449E4552667}" destId="{047D18F9-4B32-465D-992B-BA463CF7CFDA}" srcOrd="0" destOrd="0" presId="urn:microsoft.com/office/officeart/2005/8/layout/pList1"/>
    <dgm:cxn modelId="{C1450E3B-9481-45AC-812E-4BD7A47373B3}" srcId="{BC576FB0-8950-4A70-8FD1-54C7CC6E83F4}" destId="{66B7D573-5D4E-4896-986E-1FC30C528221}" srcOrd="0" destOrd="0" parTransId="{FEAA5736-428E-44F1-8AA9-17BFC2F571AE}" sibTransId="{F25A69C0-3F33-4504-AA3B-9940F610D5D3}"/>
    <dgm:cxn modelId="{B1BDC23B-0BB9-4EFA-BAF4-E5A991B8E6EF}" type="presOf" srcId="{D9043F62-C77E-48DF-8157-A2D3E09F8B28}" destId="{F02B4909-F591-4382-9E1E-5AEA133C11A8}" srcOrd="0" destOrd="0" presId="urn:microsoft.com/office/officeart/2005/8/layout/pList1"/>
    <dgm:cxn modelId="{17A74F5D-B407-4BE4-B5B6-C3B9835E55DD}" srcId="{BC576FB0-8950-4A70-8FD1-54C7CC6E83F4}" destId="{3419111E-1ED5-41EB-B922-2449E4552667}" srcOrd="5" destOrd="0" parTransId="{BF7D0DBF-A80F-4EF2-B59D-150EDE263DFC}" sibTransId="{4B9F8DF5-4C67-4270-8C00-A0780061F34F}"/>
    <dgm:cxn modelId="{FDCB724A-1C25-4224-A2B7-FC7FCAECB33D}" srcId="{BC576FB0-8950-4A70-8FD1-54C7CC6E83F4}" destId="{D9043F62-C77E-48DF-8157-A2D3E09F8B28}" srcOrd="2" destOrd="0" parTransId="{3AC4DDF9-FF27-45E6-83D2-6B1CB03CA9BF}" sibTransId="{AA5A3FAF-3695-456A-995D-E73FFDC9E8F6}"/>
    <dgm:cxn modelId="{6DEE2C6E-ABFF-4663-BAB4-9AF66C69CD7E}" type="presOf" srcId="{5E967EF1-27EF-43FC-AA5A-3592F2D41AB8}" destId="{6B10F71A-4943-4531-AA29-334E5A8FACD6}" srcOrd="0" destOrd="0" presId="urn:microsoft.com/office/officeart/2005/8/layout/pList1"/>
    <dgm:cxn modelId="{3914BD71-9A67-468E-9EB9-545D026028E2}" type="presOf" srcId="{929178A0-5947-4920-80C1-9EDC397A37E1}" destId="{BF9E5328-06FE-4261-B858-F414163203E2}" srcOrd="0" destOrd="0" presId="urn:microsoft.com/office/officeart/2005/8/layout/pList1"/>
    <dgm:cxn modelId="{FF821257-752D-49A3-BDF4-38637FD6DFF3}" type="presOf" srcId="{66B7D573-5D4E-4896-986E-1FC30C528221}" destId="{E154DE5E-0AA9-4821-8E37-FF3DCA6EAC19}" srcOrd="0" destOrd="0" presId="urn:microsoft.com/office/officeart/2005/8/layout/pList1"/>
    <dgm:cxn modelId="{1EB54881-B249-4402-A7C0-0CD7070770C4}" type="presOf" srcId="{1EA9289B-A66C-4F67-8A82-289E8FF4C741}" destId="{1D823C21-E192-4F71-8BCB-103FDB091624}" srcOrd="0" destOrd="0" presId="urn:microsoft.com/office/officeart/2005/8/layout/pList1"/>
    <dgm:cxn modelId="{2E50D78F-77F0-47C6-B5E9-A9C7C7BCDC19}" type="presOf" srcId="{5F403494-7B04-4B10-9458-022E4C5AF780}" destId="{7AED8E70-50C0-4C11-9B01-162ABC7BEF54}" srcOrd="0" destOrd="0" presId="urn:microsoft.com/office/officeart/2005/8/layout/pList1"/>
    <dgm:cxn modelId="{384E9F9E-F9F3-4AD6-839A-C5E7D0E81371}" type="presOf" srcId="{F25A69C0-3F33-4504-AA3B-9940F610D5D3}" destId="{428866CD-5F84-4BCF-94DD-CF56D660D109}" srcOrd="0" destOrd="0" presId="urn:microsoft.com/office/officeart/2005/8/layout/pList1"/>
    <dgm:cxn modelId="{74B5D1AF-31C3-44FF-9427-96EE1D2D5452}" type="presOf" srcId="{BC576FB0-8950-4A70-8FD1-54C7CC6E83F4}" destId="{72B84BC9-F1A7-40B6-AE71-CD0BBD3F761C}" srcOrd="0" destOrd="0" presId="urn:microsoft.com/office/officeart/2005/8/layout/pList1"/>
    <dgm:cxn modelId="{905DE7BD-4AC5-4179-92A3-0D90DAA546AA}" type="presOf" srcId="{AA5A3FAF-3695-456A-995D-E73FFDC9E8F6}" destId="{B34E2F78-F9BE-4FD7-8916-BDEB0B685E2E}" srcOrd="0" destOrd="0" presId="urn:microsoft.com/office/officeart/2005/8/layout/pList1"/>
    <dgm:cxn modelId="{F30432D7-4701-4B85-990D-C60A795F2027}" type="presOf" srcId="{273655F4-D166-4DF3-97C6-F3536E4F5BFD}" destId="{BB61C069-27D2-4D14-9233-5B1E0B642F23}" srcOrd="0" destOrd="0" presId="urn:microsoft.com/office/officeart/2005/8/layout/pList1"/>
    <dgm:cxn modelId="{521D33DE-7F09-4B41-A268-FE6736EEB867}" type="presOf" srcId="{53A713C5-AE9E-43BB-B5EF-48E2C9A6C431}" destId="{63B63284-8248-4920-B578-4817A7592F89}" srcOrd="0" destOrd="0" presId="urn:microsoft.com/office/officeart/2005/8/layout/pList1"/>
    <dgm:cxn modelId="{143F83F7-F921-431B-A7D6-73AD988B8EC2}" srcId="{BC576FB0-8950-4A70-8FD1-54C7CC6E83F4}" destId="{929178A0-5947-4920-80C1-9EDC397A37E1}" srcOrd="1" destOrd="0" parTransId="{18018218-D2AF-40B7-804A-EDC7D13F0B8F}" sibTransId="{53A713C5-AE9E-43BB-B5EF-48E2C9A6C431}"/>
    <dgm:cxn modelId="{3325272C-6BDA-4339-9620-B8F60251037F}" type="presParOf" srcId="{72B84BC9-F1A7-40B6-AE71-CD0BBD3F761C}" destId="{FB38AE69-45EB-4BC6-BD0B-5F0125504D35}" srcOrd="0" destOrd="0" presId="urn:microsoft.com/office/officeart/2005/8/layout/pList1"/>
    <dgm:cxn modelId="{F165E9BF-FCDB-4D00-BEE9-F0F987C1259B}" type="presParOf" srcId="{FB38AE69-45EB-4BC6-BD0B-5F0125504D35}" destId="{08FDAF1D-F890-4384-9E13-4812ECB8A0F9}" srcOrd="0" destOrd="0" presId="urn:microsoft.com/office/officeart/2005/8/layout/pList1"/>
    <dgm:cxn modelId="{E0FC8D43-D97C-4F33-8376-60551E31A503}" type="presParOf" srcId="{FB38AE69-45EB-4BC6-BD0B-5F0125504D35}" destId="{E154DE5E-0AA9-4821-8E37-FF3DCA6EAC19}" srcOrd="1" destOrd="0" presId="urn:microsoft.com/office/officeart/2005/8/layout/pList1"/>
    <dgm:cxn modelId="{7F337D17-E1A5-4A68-A20C-76A976ECF8C4}" type="presParOf" srcId="{72B84BC9-F1A7-40B6-AE71-CD0BBD3F761C}" destId="{428866CD-5F84-4BCF-94DD-CF56D660D109}" srcOrd="1" destOrd="0" presId="urn:microsoft.com/office/officeart/2005/8/layout/pList1"/>
    <dgm:cxn modelId="{5A382642-9F16-48D7-86E8-F28CCEA1CEA0}" type="presParOf" srcId="{72B84BC9-F1A7-40B6-AE71-CD0BBD3F761C}" destId="{BF2749AF-365D-475B-91A1-178E771F0C7A}" srcOrd="2" destOrd="0" presId="urn:microsoft.com/office/officeart/2005/8/layout/pList1"/>
    <dgm:cxn modelId="{090B29E7-9BE3-453B-8468-D9D4E5D676FC}" type="presParOf" srcId="{BF2749AF-365D-475B-91A1-178E771F0C7A}" destId="{610C017D-9DBE-428D-9956-22E177011128}" srcOrd="0" destOrd="0" presId="urn:microsoft.com/office/officeart/2005/8/layout/pList1"/>
    <dgm:cxn modelId="{B1703E7C-FDBA-4D90-BD4A-14C6D44EFC38}" type="presParOf" srcId="{BF2749AF-365D-475B-91A1-178E771F0C7A}" destId="{BF9E5328-06FE-4261-B858-F414163203E2}" srcOrd="1" destOrd="0" presId="urn:microsoft.com/office/officeart/2005/8/layout/pList1"/>
    <dgm:cxn modelId="{4C6CECF1-A06C-4CF9-B2D7-51DA4EA19E01}" type="presParOf" srcId="{72B84BC9-F1A7-40B6-AE71-CD0BBD3F761C}" destId="{63B63284-8248-4920-B578-4817A7592F89}" srcOrd="3" destOrd="0" presId="urn:microsoft.com/office/officeart/2005/8/layout/pList1"/>
    <dgm:cxn modelId="{BAA42C6B-37BB-4A0B-9C5E-0E0A835B6BFD}" type="presParOf" srcId="{72B84BC9-F1A7-40B6-AE71-CD0BBD3F761C}" destId="{087C0904-B268-4352-A8B7-AA9F96D5F6FB}" srcOrd="4" destOrd="0" presId="urn:microsoft.com/office/officeart/2005/8/layout/pList1"/>
    <dgm:cxn modelId="{9EBF5F56-51CD-4354-9F19-F8DD204D3784}" type="presParOf" srcId="{087C0904-B268-4352-A8B7-AA9F96D5F6FB}" destId="{55A335EF-B99F-49EE-B8DE-0EAC7871F520}" srcOrd="0" destOrd="0" presId="urn:microsoft.com/office/officeart/2005/8/layout/pList1"/>
    <dgm:cxn modelId="{73DC6BD7-DFD0-420A-B2AE-F751BF89D297}" type="presParOf" srcId="{087C0904-B268-4352-A8B7-AA9F96D5F6FB}" destId="{F02B4909-F591-4382-9E1E-5AEA133C11A8}" srcOrd="1" destOrd="0" presId="urn:microsoft.com/office/officeart/2005/8/layout/pList1"/>
    <dgm:cxn modelId="{03EF2953-4925-4385-B42B-1289FFBCA4DA}" type="presParOf" srcId="{72B84BC9-F1A7-40B6-AE71-CD0BBD3F761C}" destId="{B34E2F78-F9BE-4FD7-8916-BDEB0B685E2E}" srcOrd="5" destOrd="0" presId="urn:microsoft.com/office/officeart/2005/8/layout/pList1"/>
    <dgm:cxn modelId="{2C799661-A23A-4F97-8225-4A21965E4A85}" type="presParOf" srcId="{72B84BC9-F1A7-40B6-AE71-CD0BBD3F761C}" destId="{F4CD528F-6B70-4C2C-98E8-C5EEBAFF4290}" srcOrd="6" destOrd="0" presId="urn:microsoft.com/office/officeart/2005/8/layout/pList1"/>
    <dgm:cxn modelId="{D0004289-954C-4F9A-A103-9176086F4BDE}" type="presParOf" srcId="{F4CD528F-6B70-4C2C-98E8-C5EEBAFF4290}" destId="{6053552E-96B7-4DA5-A98D-F3FFDA7960C1}" srcOrd="0" destOrd="0" presId="urn:microsoft.com/office/officeart/2005/8/layout/pList1"/>
    <dgm:cxn modelId="{52B868EE-2A6B-4F8F-9665-740CEB95077C}" type="presParOf" srcId="{F4CD528F-6B70-4C2C-98E8-C5EEBAFF4290}" destId="{7AED8E70-50C0-4C11-9B01-162ABC7BEF54}" srcOrd="1" destOrd="0" presId="urn:microsoft.com/office/officeart/2005/8/layout/pList1"/>
    <dgm:cxn modelId="{C4795747-298C-4CAD-985F-0A35BD19D66D}" type="presParOf" srcId="{72B84BC9-F1A7-40B6-AE71-CD0BBD3F761C}" destId="{BB61C069-27D2-4D14-9233-5B1E0B642F23}" srcOrd="7" destOrd="0" presId="urn:microsoft.com/office/officeart/2005/8/layout/pList1"/>
    <dgm:cxn modelId="{D1BA59B6-7538-493D-8819-3D5378230320}" type="presParOf" srcId="{72B84BC9-F1A7-40B6-AE71-CD0BBD3F761C}" destId="{7B06B240-01DC-47BB-A7E5-6F5D26D28DD4}" srcOrd="8" destOrd="0" presId="urn:microsoft.com/office/officeart/2005/8/layout/pList1"/>
    <dgm:cxn modelId="{51C2B9C9-71DE-40C5-9EA1-20AA5BDF0CE7}" type="presParOf" srcId="{7B06B240-01DC-47BB-A7E5-6F5D26D28DD4}" destId="{A09AF60F-2DA4-4B06-81FC-B8F06C826972}" srcOrd="0" destOrd="0" presId="urn:microsoft.com/office/officeart/2005/8/layout/pList1"/>
    <dgm:cxn modelId="{519A7198-4CD0-40E0-9E1B-6CB824EB77B9}" type="presParOf" srcId="{7B06B240-01DC-47BB-A7E5-6F5D26D28DD4}" destId="{6B10F71A-4943-4531-AA29-334E5A8FACD6}" srcOrd="1" destOrd="0" presId="urn:microsoft.com/office/officeart/2005/8/layout/pList1"/>
    <dgm:cxn modelId="{25C280A0-6483-4EC8-8D47-9D3B6FF94099}" type="presParOf" srcId="{72B84BC9-F1A7-40B6-AE71-CD0BBD3F761C}" destId="{1D823C21-E192-4F71-8BCB-103FDB091624}" srcOrd="9" destOrd="0" presId="urn:microsoft.com/office/officeart/2005/8/layout/pList1"/>
    <dgm:cxn modelId="{3FD0E6E5-9A01-4C5E-B4C9-FA1827C36921}" type="presParOf" srcId="{72B84BC9-F1A7-40B6-AE71-CD0BBD3F761C}" destId="{652BBBB4-41C8-42D4-9D58-E946492AF6A3}" srcOrd="10" destOrd="0" presId="urn:microsoft.com/office/officeart/2005/8/layout/pList1"/>
    <dgm:cxn modelId="{9EE780AC-5631-4D74-BE95-F23B42C335A3}" type="presParOf" srcId="{652BBBB4-41C8-42D4-9D58-E946492AF6A3}" destId="{4A37FAB1-F327-4567-B703-C459B028D7B5}" srcOrd="0" destOrd="0" presId="urn:microsoft.com/office/officeart/2005/8/layout/pList1"/>
    <dgm:cxn modelId="{A15AAD6A-A7A7-4CBC-B2FF-5E719EE4C7D7}" type="presParOf" srcId="{652BBBB4-41C8-42D4-9D58-E946492AF6A3}" destId="{047D18F9-4B32-465D-992B-BA463CF7CFDA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866F1E-A083-4CA6-9973-F82C6A98E7FD}">
      <dsp:nvSpPr>
        <dsp:cNvPr id="0" name=""/>
        <dsp:cNvSpPr/>
      </dsp:nvSpPr>
      <dsp:spPr>
        <a:xfrm>
          <a:off x="0" y="34131"/>
          <a:ext cx="3428999" cy="2057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1" u="sng" kern="1200" dirty="0">
              <a:solidFill>
                <a:schemeClr val="bg1"/>
              </a:solidFill>
            </a:rPr>
            <a:t>Гнев: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грубый произвол, негодование, ярость, озлобление, возмущение, досада, ехидство, злоба, недовольство, раздражительность, враждебное отношение и возможно как крайность, патологическая ненависть и бешенство</a:t>
          </a:r>
        </a:p>
      </dsp:txBody>
      <dsp:txXfrm>
        <a:off x="0" y="34131"/>
        <a:ext cx="3428999" cy="2057400"/>
      </dsp:txXfrm>
    </dsp:sp>
    <dsp:sp modelId="{F175A974-29C3-4A12-ABD3-EF7AB805018C}">
      <dsp:nvSpPr>
        <dsp:cNvPr id="0" name=""/>
        <dsp:cNvSpPr/>
      </dsp:nvSpPr>
      <dsp:spPr>
        <a:xfrm>
          <a:off x="3771900" y="34131"/>
          <a:ext cx="3428999" cy="20574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1" u="sng" kern="1200" dirty="0"/>
            <a:t>Печаль: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горе, грусть, уныние, удрученность, меланхолия, жалость к себе, тоска одиночества, подавленность, отчаяние и — в патологической форме — тяжелая депрессия. </a:t>
          </a:r>
        </a:p>
      </dsp:txBody>
      <dsp:txXfrm>
        <a:off x="3771900" y="34131"/>
        <a:ext cx="3428999" cy="2057400"/>
      </dsp:txXfrm>
    </dsp:sp>
    <dsp:sp modelId="{EDB9A00D-26F2-4975-A88D-F816FE653FC9}">
      <dsp:nvSpPr>
        <dsp:cNvPr id="0" name=""/>
        <dsp:cNvSpPr/>
      </dsp:nvSpPr>
      <dsp:spPr>
        <a:xfrm>
          <a:off x="7543800" y="34131"/>
          <a:ext cx="3428999" cy="20574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 </a:t>
          </a:r>
          <a:r>
            <a:rPr lang="ru-RU" sz="1800" b="1" i="1" u="sng" kern="1200" dirty="0"/>
            <a:t>Страх: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тревога, дурное предчувствие, нервозность, беспокойство, оцепенение от страха, опасение, настороженность, тягостное чувство, волнение, боязливость, испуг, ужас; а как психопатология — фобия и паническое состояние.</a:t>
          </a:r>
        </a:p>
      </dsp:txBody>
      <dsp:txXfrm>
        <a:off x="7543800" y="34131"/>
        <a:ext cx="3428999" cy="2057400"/>
      </dsp:txXfrm>
    </dsp:sp>
    <dsp:sp modelId="{2BD764E4-8CAB-484B-8058-31485117CF40}">
      <dsp:nvSpPr>
        <dsp:cNvPr id="0" name=""/>
        <dsp:cNvSpPr/>
      </dsp:nvSpPr>
      <dsp:spPr>
        <a:xfrm>
          <a:off x="19030" y="2468563"/>
          <a:ext cx="3428999" cy="20574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1" u="sng" kern="1200" dirty="0"/>
            <a:t>Радость 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i="1" u="sng" kern="1200" dirty="0"/>
            <a:t> </a:t>
          </a:r>
          <a:r>
            <a:rPr lang="ru-RU" sz="1600" kern="1200" dirty="0"/>
            <a:t>счастье, наслаждение, облегчение, блаженство, восхищение, приятное изумление, ликование, глубокое волнение, восторг, удовольствие, удовлетворенность, эйфория, каприз, экстаз и  как крайность — мания.</a:t>
          </a:r>
        </a:p>
      </dsp:txBody>
      <dsp:txXfrm>
        <a:off x="19030" y="2468563"/>
        <a:ext cx="3428999" cy="2057400"/>
      </dsp:txXfrm>
    </dsp:sp>
    <dsp:sp modelId="{BDF18E25-06B6-45A1-9D05-775AFD637914}">
      <dsp:nvSpPr>
        <dsp:cNvPr id="0" name=""/>
        <dsp:cNvSpPr/>
      </dsp:nvSpPr>
      <dsp:spPr>
        <a:xfrm>
          <a:off x="3771900" y="2434431"/>
          <a:ext cx="3428999" cy="20574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1" u="sng" kern="1200" dirty="0">
              <a:solidFill>
                <a:schemeClr val="bg1"/>
              </a:solidFill>
            </a:rPr>
            <a:t>Удивление: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шок, потрясение, изумление, удивление, смешанное с восторгом. </a:t>
          </a:r>
        </a:p>
      </dsp:txBody>
      <dsp:txXfrm>
        <a:off x="3771900" y="2434431"/>
        <a:ext cx="3428999" cy="2057400"/>
      </dsp:txXfrm>
    </dsp:sp>
    <dsp:sp modelId="{B5B9F8F7-45D3-4B63-8BC5-3D30EF2496BC}">
      <dsp:nvSpPr>
        <dsp:cNvPr id="0" name=""/>
        <dsp:cNvSpPr/>
      </dsp:nvSpPr>
      <dsp:spPr>
        <a:xfrm>
          <a:off x="7543800" y="2434431"/>
          <a:ext cx="3428999" cy="2057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1" u="sng" kern="1200" dirty="0">
              <a:solidFill>
                <a:schemeClr val="bg1"/>
              </a:solidFill>
            </a:rPr>
            <a:t> Отвращение: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презрение, надменность, пренебрежение, </a:t>
          </a:r>
          <a:r>
            <a:rPr lang="ru-RU" sz="1600" kern="1200" dirty="0" err="1"/>
            <a:t>омерзение,антипатия</a:t>
          </a:r>
          <a:r>
            <a:rPr lang="ru-RU" sz="1600" kern="1200" dirty="0"/>
            <a:t>, неприязнь, неприятие</a:t>
          </a:r>
        </a:p>
      </dsp:txBody>
      <dsp:txXfrm>
        <a:off x="7543800" y="2434431"/>
        <a:ext cx="3428999" cy="20574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FDAF1D-F890-4384-9E13-4812ECB8A0F9}">
      <dsp:nvSpPr>
        <dsp:cNvPr id="0" name=""/>
        <dsp:cNvSpPr/>
      </dsp:nvSpPr>
      <dsp:spPr>
        <a:xfrm>
          <a:off x="0" y="765929"/>
          <a:ext cx="2763751" cy="190422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54DE5E-0AA9-4821-8E37-FF3DCA6EAC19}">
      <dsp:nvSpPr>
        <dsp:cNvPr id="0" name=""/>
        <dsp:cNvSpPr/>
      </dsp:nvSpPr>
      <dsp:spPr>
        <a:xfrm>
          <a:off x="187704" y="1186578"/>
          <a:ext cx="2763751" cy="1025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</dsp:txBody>
      <dsp:txXfrm>
        <a:off x="187704" y="1186578"/>
        <a:ext cx="2763751" cy="1025351"/>
      </dsp:txXfrm>
    </dsp:sp>
    <dsp:sp modelId="{610C017D-9DBE-428D-9956-22E177011128}">
      <dsp:nvSpPr>
        <dsp:cNvPr id="0" name=""/>
        <dsp:cNvSpPr/>
      </dsp:nvSpPr>
      <dsp:spPr>
        <a:xfrm>
          <a:off x="7153134" y="3634892"/>
          <a:ext cx="2763751" cy="1904224"/>
        </a:xfrm>
        <a:prstGeom prst="roundRect">
          <a:avLst/>
        </a:prstGeom>
        <a:solidFill>
          <a:schemeClr val="accent2">
            <a:hueOff val="1906339"/>
            <a:satOff val="3900"/>
            <a:lumOff val="14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9E5328-06FE-4261-B858-F414163203E2}">
      <dsp:nvSpPr>
        <dsp:cNvPr id="0" name=""/>
        <dsp:cNvSpPr/>
      </dsp:nvSpPr>
      <dsp:spPr>
        <a:xfrm>
          <a:off x="177401" y="3986527"/>
          <a:ext cx="2763751" cy="1025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341376" rIns="341376" bIns="0" numCol="1" spcCol="1270" anchor="t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800" kern="1200" dirty="0"/>
        </a:p>
      </dsp:txBody>
      <dsp:txXfrm>
        <a:off x="177401" y="3986527"/>
        <a:ext cx="2763751" cy="1025351"/>
      </dsp:txXfrm>
    </dsp:sp>
    <dsp:sp modelId="{55A335EF-B99F-49EE-B8DE-0EAC7871F520}">
      <dsp:nvSpPr>
        <dsp:cNvPr id="0" name=""/>
        <dsp:cNvSpPr/>
      </dsp:nvSpPr>
      <dsp:spPr>
        <a:xfrm>
          <a:off x="7153134" y="852267"/>
          <a:ext cx="2763751" cy="1904224"/>
        </a:xfrm>
        <a:prstGeom prst="roundRect">
          <a:avLst/>
        </a:prstGeom>
        <a:solidFill>
          <a:schemeClr val="accent2">
            <a:hueOff val="3812678"/>
            <a:satOff val="7800"/>
            <a:lumOff val="29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2B4909-F591-4382-9E1E-5AEA133C11A8}">
      <dsp:nvSpPr>
        <dsp:cNvPr id="0" name=""/>
        <dsp:cNvSpPr/>
      </dsp:nvSpPr>
      <dsp:spPr>
        <a:xfrm>
          <a:off x="7153134" y="1186660"/>
          <a:ext cx="2763751" cy="1025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/>
        </a:p>
      </dsp:txBody>
      <dsp:txXfrm>
        <a:off x="7153134" y="1186660"/>
        <a:ext cx="2763751" cy="1025351"/>
      </dsp:txXfrm>
    </dsp:sp>
    <dsp:sp modelId="{6053552E-96B7-4DA5-A98D-F3FFDA7960C1}">
      <dsp:nvSpPr>
        <dsp:cNvPr id="0" name=""/>
        <dsp:cNvSpPr/>
      </dsp:nvSpPr>
      <dsp:spPr>
        <a:xfrm>
          <a:off x="0" y="3560626"/>
          <a:ext cx="2763751" cy="1904224"/>
        </a:xfrm>
        <a:prstGeom prst="roundRect">
          <a:avLst/>
        </a:prstGeom>
        <a:solidFill>
          <a:schemeClr val="accent2">
            <a:hueOff val="5719017"/>
            <a:satOff val="11701"/>
            <a:lumOff val="4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ED8E70-50C0-4C11-9B01-162ABC7BEF54}">
      <dsp:nvSpPr>
        <dsp:cNvPr id="0" name=""/>
        <dsp:cNvSpPr/>
      </dsp:nvSpPr>
      <dsp:spPr>
        <a:xfrm>
          <a:off x="0" y="3673615"/>
          <a:ext cx="2763751" cy="1025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chemeClr val="bg1"/>
              </a:solidFill>
              <a:latin typeface="+mn-lt"/>
              <a:ea typeface="+mn-ea"/>
              <a:cs typeface="+mn-cs"/>
            </a:rPr>
            <a:t>В основе межличностного интеллекта лежат «способности уловить и надлежащим образом отреагировать на настроения, темперамент, побуждения и поступки других людей»</a:t>
          </a:r>
          <a:endParaRPr lang="ru-RU" sz="1500" kern="1200" dirty="0">
            <a:solidFill>
              <a:schemeClr val="bg1"/>
            </a:solidFill>
          </a:endParaRPr>
        </a:p>
      </dsp:txBody>
      <dsp:txXfrm>
        <a:off x="0" y="3673615"/>
        <a:ext cx="2763751" cy="1025351"/>
      </dsp:txXfrm>
    </dsp:sp>
    <dsp:sp modelId="{A09AF60F-2DA4-4B06-81FC-B8F06C826972}">
      <dsp:nvSpPr>
        <dsp:cNvPr id="0" name=""/>
        <dsp:cNvSpPr/>
      </dsp:nvSpPr>
      <dsp:spPr>
        <a:xfrm>
          <a:off x="0" y="747172"/>
          <a:ext cx="2763751" cy="1904224"/>
        </a:xfrm>
        <a:prstGeom prst="roundRect">
          <a:avLst/>
        </a:prstGeom>
        <a:solidFill>
          <a:schemeClr val="accent2">
            <a:hueOff val="7625356"/>
            <a:satOff val="15601"/>
            <a:lumOff val="5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10F71A-4943-4531-AA29-334E5A8FACD6}">
      <dsp:nvSpPr>
        <dsp:cNvPr id="0" name=""/>
        <dsp:cNvSpPr/>
      </dsp:nvSpPr>
      <dsp:spPr>
        <a:xfrm>
          <a:off x="0" y="975012"/>
          <a:ext cx="2763751" cy="1025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bg1"/>
              </a:solidFill>
              <a:latin typeface="+mn-lt"/>
              <a:ea typeface="+mn-ea"/>
              <a:cs typeface="+mn-cs"/>
            </a:rPr>
            <a:t>« межличностный интеллект» есть способность понимать других людей</a:t>
          </a:r>
        </a:p>
      </dsp:txBody>
      <dsp:txXfrm>
        <a:off x="0" y="975012"/>
        <a:ext cx="2763751" cy="1025351"/>
      </dsp:txXfrm>
    </dsp:sp>
    <dsp:sp modelId="{4A37FAB1-F327-4567-B703-C459B028D7B5}">
      <dsp:nvSpPr>
        <dsp:cNvPr id="0" name=""/>
        <dsp:cNvSpPr/>
      </dsp:nvSpPr>
      <dsp:spPr>
        <a:xfrm>
          <a:off x="7153134" y="3610136"/>
          <a:ext cx="2763751" cy="1904224"/>
        </a:xfrm>
        <a:prstGeom prst="roundRect">
          <a:avLst/>
        </a:prstGeom>
        <a:solidFill>
          <a:schemeClr val="accent2">
            <a:hueOff val="9531695"/>
            <a:satOff val="19501"/>
            <a:lumOff val="7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7D18F9-4B32-465D-992B-BA463CF7CFDA}">
      <dsp:nvSpPr>
        <dsp:cNvPr id="0" name=""/>
        <dsp:cNvSpPr/>
      </dsp:nvSpPr>
      <dsp:spPr>
        <a:xfrm>
          <a:off x="7153134" y="1072974"/>
          <a:ext cx="2763751" cy="1025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bg1"/>
              </a:solidFill>
              <a:latin typeface="+mn-lt"/>
              <a:ea typeface="+mn-ea"/>
              <a:cs typeface="+mn-cs"/>
            </a:rPr>
            <a:t>« </a:t>
          </a:r>
          <a:r>
            <a:rPr lang="ru-RU" sz="2000" kern="1200" dirty="0" err="1">
              <a:solidFill>
                <a:schemeClr val="bg1"/>
              </a:solidFill>
              <a:latin typeface="+mn-lt"/>
              <a:ea typeface="+mn-ea"/>
              <a:cs typeface="+mn-cs"/>
            </a:rPr>
            <a:t>внутриличностный</a:t>
          </a:r>
          <a:r>
            <a:rPr lang="ru-RU" sz="2000" kern="1200" dirty="0">
              <a:solidFill>
                <a:schemeClr val="bg1"/>
              </a:solidFill>
              <a:latin typeface="+mn-lt"/>
              <a:ea typeface="+mn-ea"/>
              <a:cs typeface="+mn-cs"/>
            </a:rPr>
            <a:t> интеллект» есть способность понимать себя </a:t>
          </a:r>
        </a:p>
      </dsp:txBody>
      <dsp:txXfrm>
        <a:off x="7153134" y="1072974"/>
        <a:ext cx="2763751" cy="10253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3E9B7-BB8E-4CA9-805A-1008EE446F96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B0B96-6DD1-40B0-8757-1C479C127D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B0%D0%BC%D0%BE%D0%BF%D0%BE%D0%B7%D0%BD%D0%B0%D0%BD%D0%B8%D0%B5" TargetMode="External"/><Relationship Id="rId7" Type="http://schemas.openxmlformats.org/officeDocument/2006/relationships/hyperlink" Target="https://ru.wikipedia.org/w/index.php?title=%D0%A1%D0%BE%D1%86%D0%B8%D0%B0%D0%BB%D1%8C%D0%BD%D1%8B%D0%B5_%D0%BD%D0%B0%D0%B2%D1%8B%D0%BA%D0%B8&amp;action=edit&amp;redlink=1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ru.wikipedia.org/wiki/%D0%AD%D0%BC%D0%BF%D0%B0%D1%82%D0%B8%D1%8F" TargetMode="External"/><Relationship Id="rId5" Type="http://schemas.openxmlformats.org/officeDocument/2006/relationships/hyperlink" Target="https://ru.wikipedia.org/wiki/%D0%9C%D0%BE%D1%82%D0%B8%D0%B2%D0%B0%D1%86%D0%B8%D1%8F" TargetMode="External"/><Relationship Id="rId4" Type="http://schemas.openxmlformats.org/officeDocument/2006/relationships/hyperlink" Target="https://ru.wikipedia.org/wiki/%D0%A1%D0%B0%D0%BC%D0%BE%D1%80%D0%B5%D0%B3%D1%83%D0%BB%D1%8F%D1%86%D0%B8%D1%8F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</a:t>
            </a: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понимания концепции эмоционального интеллекта необходимо рассмотреть двух составляющих этого термина: интеллекта и эмоций.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ru-RU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Инттелект</a:t>
            </a: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Наиболее часто цитируемое определение интеллекта принадлежит Д. Векслеру. Он определяет интеллект как совокупную или глобальную способность человека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действовать целеустремленно, думать рационально и эффективно взаимодействовать с окружающей средой.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Часто нам приходится слышать понятие интеллект, когда мы говорим о академических способностях, о том, что человек умен в какой-то сфере, что он быстро решает задачи по математике, разбирается в физике или химии. Но разве один этот фактор способен привести человека к успеху?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B0B96-6DD1-40B0-8757-1C479C127D8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B0B96-6DD1-40B0-8757-1C479C127D84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B0B96-6DD1-40B0-8757-1C479C127D84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985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Эмоции или в целом эмоциональная сфера человека.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психологии под эмоциями понимают психические процессы, протекающие в форме переживаний и отражающие личную значимость и оценку внешних и внутренних ситуаций для жизнедеятельности человека.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Их назначение - отвечать на изменения в отношениях между человеком и окружающей средой. Например, гнев возникает в ответ на угрозу или несправедливость; страх возникает в ответ на опасность. Эмоции развиваются у человека и у млекопитающих. Эмоции отвечают на внешние изменения в отношениях (или изменение их внутреннего восприятия).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B0B96-6DD1-40B0-8757-1C479C127D8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Эмоциональная</a:t>
            </a:r>
            <a:r>
              <a:rPr lang="ru-RU" baseline="0" dirty="0"/>
              <a:t> сфера человека включает несколько составляющих: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непосредственно эмоции,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афекты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чувства, настроения, к ней же относятся усталость или энергичность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качестве психических или эмоциональных состояний.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Аффекты- наиболее мощный по интенсивности вид эмоциональной реакции.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Аффектами называют интенсивные, бурно протекающие и кратковременные эмоциональные вспышки. Примерами аффекта могут служить сильный гнев, ярость, ужас, бурная радость, глубокое горе, отчаяние. Эта эмоциональная реакция полностью захватывает психику человека. В состоянии аффекта возникает чрезвычайно сильное эмоциональное возбуждение, которое, затрагивая двигательные центры коры головного мозга, переходит в двигательное возбуждение. Под действием этого возбуждения человек совершает обильные и часто беспорядочные движения и действия. Бывает и так, что в состоянии аффекта человек цепенеет, его движения и действия совсем прекращаются, он словно лишается дара речи.</a:t>
            </a:r>
            <a:endParaRPr lang="ru-RU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Непосредственно эмоции-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являются более продолжительными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менее интенсивными, чем аффекты, и отражают субъективное значение ситуаций для человека. Например, ощущение тревоги. Эмоции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могут быть простыми или базовыми, которые отражают одно переживание и основываются на физиологических потребностях или сложными, состоящими из комбинации нескольких, иногда противоречивых эмоций и связаны с высшими потребностями ( общение, любовь, призвание, уважение), ( помог другому).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Чувства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еще более продолжительные эмоциональные переживания, отражающие субъективное значение для человека конкретных объектов, деятельности или другого человека( любовь). Чувство отражает устойчивое отражение к каким-либо конкретным объектам( реальным или изображаемым). Человек не может переживать чувства вообще, если они не отнесены к кому-нибудь или чему-нибудь. Например, человек не может испытывать чувство нена­висти, если у него нет того, что он ненавидит. Они также менее интенсивны, чем эмоции ( любовь- это тихая, долгая радость) и более связаны с социальной сферой,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потому что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они формировались в процессе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культурно-историчекого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развития.</a:t>
            </a:r>
            <a:endParaRPr lang="ru-RU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Настроение-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продолжительный эмоциональный процесс низкой интенсивности, общий, фоновый эмоциональный настрой человека.</a:t>
            </a:r>
            <a:r>
              <a:rPr lang="ru-RU" baseline="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Это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длительное, или «хроническое» состояние, окрашивающее все поведение. Настроение отличают от эмоций меньшая интенсивность и меньшая предметность. Настроение может быть радостным или печальным, веселым или угнетенным, бодрым или подавленным, спокойным или раздраженным и т. д. Оно отражает часто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бессознательную обобщенную оценку того, как на данный момент складываются обстоятельства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зависит от многих факторов, в том числе и физиологических: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 общего состояния здоровья, от работы желез внутренней секреции и особенно от тонуса нервной системы. Настроения могут различаться по продолжительности. Устойчивость зависит от многих причин — возраста человека, индивидуальных особенно­стей его характера и темперамента, силы воли.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Настроение может окрашивать поведение человека в течение нескольких дней и даже недель.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Эм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состояния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B0B96-6DD1-40B0-8757-1C479C127D8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B0B96-6DD1-40B0-8757-1C479C127D8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Сколько эмоций?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Всего учеными определено более 500 эмоциональных состояний.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Существуют сотни эмоций, дополняемые их сочетаниями, вариациями, мутациями и нюансами. В самом деле, оттенков эмоций гораздо больше, чем слов для их обозначения.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Современные психологи-исследователи утверждают, что взрослые могут назвать от 10 до 20 слов-наименований эмоций.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 сколько с вами сможем назвать мы?)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B0B96-6DD1-40B0-8757-1C479C127D8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B0B96-6DD1-40B0-8757-1C479C127D8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/>
              <a:t>Говард</a:t>
            </a:r>
            <a:r>
              <a:rPr lang="ru-RU" dirty="0"/>
              <a:t> </a:t>
            </a:r>
            <a:r>
              <a:rPr lang="ru-RU" dirty="0" err="1"/>
              <a:t>Гарднер</a:t>
            </a:r>
            <a:r>
              <a:rPr lang="ru-RU" dirty="0"/>
              <a:t>- известный американский психолог</a:t>
            </a:r>
            <a:r>
              <a:rPr lang="ru-RU" baseline="0" dirty="0"/>
              <a:t> в 1983 году выпустил книгу « Склад ума» , в которой описывает 7 видов интеллекта. Ученый 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оворит о том, что  решающее значение для достижения успеха в жизни имеет не какой-то единый монолитный ум, а скорее широкий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спекрт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умственных Способностей с семью ключевыми разновидностями. Туда входят два стандартных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академическихз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вида( вербальная и логико-математическая сообразительность), дальше способность пространственного мышления, кинестетическая одаренность,  музыкальный талант, талант межличностного общения и «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внутрипсихическая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способность» как внутреннее удовлетворение обычного человека, возникшее, когда он привел свою жизнь в состояние полной гармонии со своими истинными чувствами. Этот список можно удлинять. Например, умственная способность к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мж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общению можно поделить на 4 способности: лидерство, возможность развивать взаимоотношения и сохранять друзей, способность разрешать конфликты и талант в социальной восприимчивости.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 межличностный интеллект» есть способность понимать других людей: что ими движет, как они работают в сотрудничестве с ними.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внутриличностный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интеллект» есть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способность, обращенная внутрь, способность создавать точную, соответствующую действительности модель самого себя и пользоваться этой моделью, чтобы развиваться в жизни.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Причем тут эмоции?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основе межличностного интеллекта лежат способности уловить и надлежащим образом отреагировать на настроения, темперамент, побуждения и поступки других людей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основе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внутриличностного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интеллекта, которое можно назвать ключом к самопознанию, 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лежит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 доступ к собственным чувствам, а также способность проводить между ними различие и полагаться на них, чтобы управлять поведением.»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B0B96-6DD1-40B0-8757-1C479C127D8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Концепцию эмоционального интеллекта разработали в 1990 году психологи Питер </a:t>
            </a:r>
            <a:r>
              <a:rPr lang="ru-RU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Саловей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из Йельского университета и Джон Майер из Университета Нью-Хэмпшира.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). Они определили эмоциональный интеллект как способность воспринимать и выражать эмоции, ассимилировать эмоции и мысли, понимать и объяснять эмоции, регулировать свои эмоции и других. эмоциональный интеллект состоит из следующих трех категорий адаптивных способностей: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оценка и выражение эмоций;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регулирование эмоций;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использование эмоций в мышлении и деятельности.</a:t>
            </a:r>
          </a:p>
          <a:p>
            <a:r>
              <a:rPr lang="ru-RU" dirty="0"/>
              <a:t>Позже</a:t>
            </a:r>
            <a:r>
              <a:rPr lang="ru-RU" baseline="0" dirty="0"/>
              <a:t> ученые доработали свою теорию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B0B96-6DD1-40B0-8757-1C479C127D8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1995 г. </a:t>
            </a:r>
            <a:r>
              <a:rPr lang="ru-RU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Дэниелем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Гоулманом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Daniel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Goleman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была изменена и популяризирована первая модель эмоционального интеллекта Майера Дж. и </a:t>
            </a:r>
            <a:r>
              <a:rPr lang="ru-RU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Сэловея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П..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200" dirty="0">
                <a:hlinkClick r:id="rId3" tooltip="Самопознание"/>
              </a:rPr>
              <a:t>Самопознание</a:t>
            </a:r>
            <a:r>
              <a:rPr lang="ru-RU" sz="1200" dirty="0"/>
              <a:t> — способность идентифицировать свои эмоции, свою мотивацию при принятии решений, узнавать свои слабые и сильные стороны, определять свои цели и жизненные ценности.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200" dirty="0" err="1">
                <a:hlinkClick r:id="rId4" tooltip="Саморегуляция"/>
              </a:rPr>
              <a:t>Саморегуляция</a:t>
            </a:r>
            <a:r>
              <a:rPr lang="ru-RU" sz="1200" dirty="0"/>
              <a:t> — способность контролировать свои эмоции, сдерживать импульсы.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200" dirty="0">
                <a:hlinkClick r:id="rId5" tooltip="Мотивация"/>
              </a:rPr>
              <a:t>Мотивация</a:t>
            </a:r>
            <a:r>
              <a:rPr lang="ru-RU" sz="1200" dirty="0"/>
              <a:t> — способность стремиться к достижению цели ради факта её достижения.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200" dirty="0" err="1">
                <a:hlinkClick r:id="rId6" tooltip="Эмпатия"/>
              </a:rPr>
              <a:t>Эмпатия</a:t>
            </a:r>
            <a:r>
              <a:rPr lang="ru-RU" sz="1200" dirty="0"/>
              <a:t> — способность учитывать чувства других людей при принятии решений, а также способность сопереживать другим людям.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200" dirty="0">
                <a:hlinkClick r:id="rId7" tooltip="Социальные навыки (страница отсутствует)"/>
              </a:rPr>
              <a:t>Социальные навыки</a:t>
            </a:r>
            <a:r>
              <a:rPr lang="ru-RU" sz="1200" dirty="0"/>
              <a:t> — способность выстраивать отношения с людьми, манипулировать людьми, подталкивать их в желаемом направлении.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B0B96-6DD1-40B0-8757-1C479C127D84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CC5A2-44E7-468B-AFF3-8B678157B0C0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24BAE-F6C8-4936-ADAE-398DDA525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CC5A2-44E7-468B-AFF3-8B678157B0C0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24BAE-F6C8-4936-ADAE-398DDA525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CC5A2-44E7-468B-AFF3-8B678157B0C0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24BAE-F6C8-4936-ADAE-398DDA525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CC5A2-44E7-468B-AFF3-8B678157B0C0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24BAE-F6C8-4936-ADAE-398DDA525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CC5A2-44E7-468B-AFF3-8B678157B0C0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24BAE-F6C8-4936-ADAE-398DDA525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CC5A2-44E7-468B-AFF3-8B678157B0C0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24BAE-F6C8-4936-ADAE-398DDA525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CC5A2-44E7-468B-AFF3-8B678157B0C0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24BAE-F6C8-4936-ADAE-398DDA525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CC5A2-44E7-468B-AFF3-8B678157B0C0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24BAE-F6C8-4936-ADAE-398DDA525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CC5A2-44E7-468B-AFF3-8B678157B0C0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24BAE-F6C8-4936-ADAE-398DDA525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CC5A2-44E7-468B-AFF3-8B678157B0C0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24BAE-F6C8-4936-ADAE-398DDA525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CC5A2-44E7-468B-AFF3-8B678157B0C0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24BAE-F6C8-4936-ADAE-398DDA525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CC5A2-44E7-468B-AFF3-8B678157B0C0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24BAE-F6C8-4936-ADAE-398DDA525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hyperlink" Target="https://ru.wikipedia.org/wiki/%D0%A1%D0%B0%D0%BC%D0%BE%D0%BF%D0%BE%D0%B7%D0%BD%D0%B0%D0%BD%D0%B8%D0%B5" TargetMode="External"/><Relationship Id="rId7" Type="http://schemas.openxmlformats.org/officeDocument/2006/relationships/hyperlink" Target="https://ru.wikipedia.org/w/index.php?title=%D0%A1%D0%BE%D1%86%D0%B8%D0%B0%D0%BB%D1%8C%D0%BD%D1%8B%D0%B5_%D0%BD%D0%B0%D0%B2%D1%8B%D0%BA%D0%B8&amp;action=edit&amp;redlink=1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D%D0%BC%D0%BF%D0%B0%D1%82%D0%B8%D1%8F" TargetMode="External"/><Relationship Id="rId5" Type="http://schemas.openxmlformats.org/officeDocument/2006/relationships/hyperlink" Target="https://ru.wikipedia.org/wiki/%D0%9C%D0%BE%D1%82%D0%B8%D0%B2%D0%B0%D1%86%D0%B8%D1%8F" TargetMode="External"/><Relationship Id="rId4" Type="http://schemas.openxmlformats.org/officeDocument/2006/relationships/hyperlink" Target="https://ru.wikipedia.org/wiki/%D0%A1%D0%B0%D0%BC%D0%BE%D1%80%D0%B5%D0%B3%D1%83%D0%BB%D1%8F%D1%86%D0%B8%D1%8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1804" y="952034"/>
            <a:ext cx="8976575" cy="292847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br>
              <a:rPr lang="ru-RU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EE5E9C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EE5E9C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6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EE5E9C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1930" y="1490792"/>
            <a:ext cx="9112638" cy="2444713"/>
          </a:xfrm>
          <a:effectLst>
            <a:glow rad="101600">
              <a:schemeClr val="accent1">
                <a:lumMod val="75000"/>
                <a:alpha val="6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8000" b="1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Эмоциональный</a:t>
            </a:r>
          </a:p>
          <a:p>
            <a:pPr algn="ctr"/>
            <a:r>
              <a:rPr lang="ru-RU" sz="8000" b="1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</a:t>
            </a:r>
          </a:p>
        </p:txBody>
      </p:sp>
    </p:spTree>
    <p:extLst>
      <p:ext uri="{BB962C8B-B14F-4D97-AF65-F5344CB8AC3E}">
        <p14:creationId xmlns:p14="http://schemas.microsoft.com/office/powerpoint/2010/main" val="2902241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943" y="-130629"/>
            <a:ext cx="10972800" cy="1143000"/>
          </a:xfrm>
        </p:spPr>
        <p:txBody>
          <a:bodyPr/>
          <a:lstStyle/>
          <a:p>
            <a:r>
              <a:rPr lang="ru-RU" dirty="0"/>
              <a:t>Нейрофизиологическая основа эмоций</a:t>
            </a:r>
          </a:p>
        </p:txBody>
      </p:sp>
      <p:pic>
        <p:nvPicPr>
          <p:cNvPr id="4" name="Содержимое 3" descr="s-b840598d92be9d2b50c36d334929b17fec4ac676 (1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73829" y="803681"/>
            <a:ext cx="6194312" cy="625006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828800" y="725489"/>
            <a:ext cx="3816350" cy="13223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altLang="ru-RU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Rounded MT Pro Cyr" pitchFamily="34" charset="0"/>
              </a:rPr>
              <a:t>Неокортекс</a:t>
            </a:r>
            <a:r>
              <a:rPr lang="ru-RU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Pro Cyr" pitchFamily="34" charset="0"/>
              </a:rPr>
              <a:t> (новая кора головного мозга) </a:t>
            </a:r>
            <a:r>
              <a:rPr lang="en-GB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Pro Cyr" pitchFamily="34" charset="0"/>
              </a:rPr>
              <a:t>– </a:t>
            </a:r>
            <a:r>
              <a:rPr lang="ru-RU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Pro Cyr" pitchFamily="34" charset="0"/>
              </a:rPr>
              <a:t>«интеллектуальная часть  </a:t>
            </a:r>
          </a:p>
          <a:p>
            <a:pPr algn="just">
              <a:defRPr/>
            </a:pPr>
            <a:r>
              <a:rPr lang="ru-RU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Pro Cyr" pitchFamily="34" charset="0"/>
              </a:rPr>
              <a:t>мозга», которая  отвечает за стратегическое мышление, строит планы, анализирует и воображает </a:t>
            </a:r>
            <a:endParaRPr lang="en-GB" alt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 Rounded MT Pro Cyr" pitchFamily="34" charset="0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2441575" y="2405063"/>
            <a:ext cx="2895600" cy="20621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just">
              <a:defRPr/>
            </a:pPr>
            <a:endParaRPr lang="ru-RU" alt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 Rounded MT Pro Cyr" pitchFamily="34" charset="0"/>
            </a:endParaRPr>
          </a:p>
          <a:p>
            <a:pPr algn="just">
              <a:defRPr/>
            </a:pPr>
            <a:r>
              <a:rPr lang="ru-RU" alt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Pro Cyr" pitchFamily="34" charset="0"/>
              </a:rPr>
              <a:t>Мозжечковая миндалина</a:t>
            </a:r>
            <a:r>
              <a:rPr lang="en-GB" alt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Pro Cyr" pitchFamily="34" charset="0"/>
              </a:rPr>
              <a:t> </a:t>
            </a:r>
            <a:r>
              <a:rPr lang="ru-RU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Pro Cyr" pitchFamily="34" charset="0"/>
              </a:rPr>
              <a:t>эмоциональный центр мозга</a:t>
            </a:r>
            <a:r>
              <a:rPr lang="en-GB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Pro Cyr" pitchFamily="34" charset="0"/>
              </a:rPr>
              <a:t>. </a:t>
            </a:r>
            <a:r>
              <a:rPr lang="ru-RU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Pro Cyr" pitchFamily="34" charset="0"/>
              </a:rPr>
              <a:t>Реагирует на внешние раздражители во много</a:t>
            </a:r>
            <a:r>
              <a:rPr lang="en-GB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Pro Cyr" pitchFamily="34" charset="0"/>
              </a:rPr>
              <a:t> </a:t>
            </a:r>
            <a:r>
              <a:rPr lang="ru-RU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Pro Cyr" pitchFamily="34" charset="0"/>
              </a:rPr>
              <a:t>раз быстрее, чем </a:t>
            </a:r>
            <a:r>
              <a:rPr lang="ru-RU" alt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Rounded MT Pro Cyr" pitchFamily="34" charset="0"/>
              </a:rPr>
              <a:t>неокортекс</a:t>
            </a:r>
            <a:r>
              <a:rPr lang="en-GB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Pro Cyr" pitchFamily="34" charset="0"/>
              </a:rPr>
              <a:t>. </a:t>
            </a:r>
            <a:endParaRPr lang="ru-RU" alt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 Rounded MT Pro Cyr" pitchFamily="34" charset="0"/>
            </a:endParaRPr>
          </a:p>
          <a:p>
            <a:pPr algn="just">
              <a:defRPr/>
            </a:pPr>
            <a:endParaRPr lang="ru-RU" alt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 Rounded MT Pro Cyr" pitchFamily="34" charset="0"/>
            </a:endParaRPr>
          </a:p>
        </p:txBody>
      </p:sp>
      <p:pic>
        <p:nvPicPr>
          <p:cNvPr id="41987" name="Picture 4" descr="Рисуно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426" y="725488"/>
            <a:ext cx="364172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5" descr="C:\Users\Office-2\Desktop\Обучение\ЭКватор\экватор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943601"/>
            <a:ext cx="4953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Line 11"/>
          <p:cNvSpPr>
            <a:spLocks noChangeShapeType="1"/>
          </p:cNvSpPr>
          <p:nvPr/>
        </p:nvSpPr>
        <p:spPr bwMode="auto">
          <a:xfrm flipV="1">
            <a:off x="5257800" y="1081089"/>
            <a:ext cx="2286000" cy="9525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 kern="0">
              <a:solidFill>
                <a:prstClr val="black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7543800" y="939801"/>
            <a:ext cx="558800" cy="2825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7823201" y="1306513"/>
            <a:ext cx="220663" cy="131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Line 14"/>
          <p:cNvSpPr>
            <a:spLocks noChangeShapeType="1"/>
          </p:cNvSpPr>
          <p:nvPr/>
        </p:nvSpPr>
        <p:spPr bwMode="auto">
          <a:xfrm flipV="1">
            <a:off x="5486400" y="1438276"/>
            <a:ext cx="2336800" cy="1260475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204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484" y="78442"/>
            <a:ext cx="11481916" cy="1143000"/>
          </a:xfrm>
        </p:spPr>
        <p:txBody>
          <a:bodyPr>
            <a:noAutofit/>
          </a:bodyPr>
          <a:lstStyle/>
          <a:p>
            <a:r>
              <a:rPr lang="ru-RU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Рациональный ум</a:t>
            </a:r>
            <a:r>
              <a:rPr lang="en-GB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VS</a:t>
            </a:r>
            <a:r>
              <a:rPr lang="ru-RU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Эмоциональный ум</a:t>
            </a:r>
          </a:p>
        </p:txBody>
      </p:sp>
      <p:pic>
        <p:nvPicPr>
          <p:cNvPr id="8" name="Рисунок 7" descr="corazon-y-cerebr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35036" y="1143000"/>
            <a:ext cx="65913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Эмоциональный интеллект</a:t>
            </a:r>
          </a:p>
        </p:txBody>
      </p:sp>
      <p:pic>
        <p:nvPicPr>
          <p:cNvPr id="4" name="Содержимое 3" descr="10-emotional-intelligence-tips-that-will-make-you-more-effectiv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16066" y="1533525"/>
            <a:ext cx="7407468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Межличностный и Внутриличностный интеллект по Говарду Гарднеру </a:t>
            </a:r>
          </a:p>
        </p:txBody>
      </p:sp>
      <p:pic>
        <p:nvPicPr>
          <p:cNvPr id="4" name="Содержимое 3" descr="496uo5m7 (1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18897" y="1837150"/>
            <a:ext cx="5371335" cy="3692793"/>
          </a:xfrm>
        </p:spPr>
      </p:pic>
      <p:graphicFrame>
        <p:nvGraphicFramePr>
          <p:cNvPr id="5" name="Схема 4"/>
          <p:cNvGraphicFramePr/>
          <p:nvPr/>
        </p:nvGraphicFramePr>
        <p:xfrm>
          <a:off x="1023257" y="915609"/>
          <a:ext cx="9916886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164287" y="4631514"/>
            <a:ext cx="277585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solidFill>
                  <a:schemeClr val="bg1"/>
                </a:solidFill>
              </a:rPr>
              <a:t>В основе </a:t>
            </a:r>
            <a:r>
              <a:rPr lang="ru-RU" sz="1500" dirty="0" err="1">
                <a:solidFill>
                  <a:schemeClr val="bg1"/>
                </a:solidFill>
              </a:rPr>
              <a:t>внутриличностного</a:t>
            </a:r>
            <a:r>
              <a:rPr lang="ru-RU" sz="1500" dirty="0">
                <a:solidFill>
                  <a:schemeClr val="bg1"/>
                </a:solidFill>
              </a:rPr>
              <a:t> интеллекта лежит  «доступ к собственным чувствам», а также  способность  различать их и </a:t>
            </a:r>
            <a:r>
              <a:rPr lang="ru-RU" sz="1500" dirty="0" err="1">
                <a:solidFill>
                  <a:schemeClr val="bg1"/>
                </a:solidFill>
              </a:rPr>
              <a:t>полгаться</a:t>
            </a:r>
            <a:r>
              <a:rPr lang="ru-RU" sz="1500" dirty="0">
                <a:solidFill>
                  <a:schemeClr val="bg1"/>
                </a:solidFill>
              </a:rPr>
              <a:t> на них, чтобы управлять поведением.»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943" y="133123"/>
            <a:ext cx="10972800" cy="1143000"/>
          </a:xfrm>
        </p:spPr>
        <p:txBody>
          <a:bodyPr/>
          <a:lstStyle/>
          <a:p>
            <a:r>
              <a:rPr lang="en-GB" dirty="0"/>
              <a:t>EQ</a:t>
            </a:r>
            <a:r>
              <a:rPr lang="ru-RU" dirty="0"/>
              <a:t>: Д. Мейер и П. </a:t>
            </a:r>
            <a:r>
              <a:rPr lang="ru-RU" dirty="0" err="1"/>
              <a:t>Сэловей</a:t>
            </a:r>
            <a:r>
              <a:rPr lang="ru-RU" dirty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1" y="1415144"/>
            <a:ext cx="4408713" cy="4928737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800" b="1" dirty="0"/>
              <a:t>EQ включает в себя четыре группы навыков:</a:t>
            </a:r>
            <a:endParaRPr lang="ru-RU" sz="2800" dirty="0"/>
          </a:p>
          <a:p>
            <a:pPr marL="514350" indent="-514350">
              <a:buAutoNum type="arabicParenR"/>
            </a:pPr>
            <a:r>
              <a:rPr lang="ru-RU" sz="2200" dirty="0"/>
              <a:t>способность безошибочно воспринимать, оценивать и выражать эмоции;</a:t>
            </a:r>
          </a:p>
          <a:p>
            <a:pPr marL="514350" indent="-514350">
              <a:buAutoNum type="arabicParenR"/>
            </a:pPr>
            <a:r>
              <a:rPr lang="ru-RU" sz="2200" dirty="0"/>
              <a:t>способность иметь доступ и вызывать чувства, чтобы повысить эффективность мышления;</a:t>
            </a:r>
          </a:p>
          <a:p>
            <a:pPr marL="514350" indent="-514350">
              <a:buNone/>
            </a:pPr>
            <a:r>
              <a:rPr lang="ru-RU" sz="2200" dirty="0"/>
              <a:t>3) способность к пониманию эмоций, эмоциональному познанию; </a:t>
            </a:r>
          </a:p>
          <a:p>
            <a:pPr marL="514350" indent="-514350">
              <a:buNone/>
            </a:pPr>
            <a:r>
              <a:rPr lang="ru-RU" sz="2200" dirty="0"/>
              <a:t>4) способность к осознанной регуляции эмоций, управлению эмоциями, повышению уровня эмоционального и интеллектуального развития. </a:t>
            </a:r>
          </a:p>
        </p:txBody>
      </p:sp>
      <p:pic>
        <p:nvPicPr>
          <p:cNvPr id="6" name="Рисунок 5" descr="intellek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79283" y="1719686"/>
            <a:ext cx="7271640" cy="425657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EQ</a:t>
            </a:r>
            <a:r>
              <a:rPr lang="ru-RU" dirty="0"/>
              <a:t>: Д. </a:t>
            </a:r>
            <a:r>
              <a:rPr lang="ru-RU" dirty="0" err="1"/>
              <a:t>Гоулман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40472" y="1284051"/>
            <a:ext cx="5175112" cy="524320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>
              <a:hlinkClick r:id="rId3" tooltip="Самопознание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sz="3600" dirty="0">
                <a:latin typeface="HP Simplified Light" pitchFamily="34" charset="0"/>
                <a:hlinkClick r:id="rId3" tooltip="Самопознание"/>
              </a:rPr>
              <a:t>Самопознание</a:t>
            </a:r>
            <a:r>
              <a:rPr lang="ru-RU" sz="3600" dirty="0">
                <a:latin typeface="HP Simplified Light" pitchFamily="34" charset="0"/>
              </a:rPr>
              <a:t> 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600" dirty="0" err="1">
                <a:latin typeface="HP Simplified Light" pitchFamily="34" charset="0"/>
                <a:hlinkClick r:id="rId4" tooltip="Саморегуляция"/>
              </a:rPr>
              <a:t>Саморегуляция</a:t>
            </a:r>
            <a:r>
              <a:rPr lang="ru-RU" sz="3600" dirty="0">
                <a:latin typeface="HP Simplified Light" pitchFamily="34" charset="0"/>
              </a:rPr>
              <a:t> 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600" dirty="0" err="1">
                <a:latin typeface="HP Simplified Light" pitchFamily="34" charset="0"/>
                <a:hlinkClick r:id="rId5" tooltip="Мотивация"/>
              </a:rPr>
              <a:t>Самомотивация</a:t>
            </a:r>
            <a:r>
              <a:rPr lang="ru-RU" sz="3600" dirty="0">
                <a:latin typeface="HP Simplified Light" pitchFamily="34" charset="0"/>
              </a:rPr>
              <a:t> 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600" dirty="0" err="1">
                <a:latin typeface="HP Simplified Light" pitchFamily="34" charset="0"/>
                <a:hlinkClick r:id="rId6" tooltip="Эмпатия"/>
              </a:rPr>
              <a:t>Эмпатия</a:t>
            </a:r>
            <a:r>
              <a:rPr lang="ru-RU" sz="3600" dirty="0">
                <a:latin typeface="HP Simplified Light" pitchFamily="34" charset="0"/>
              </a:rPr>
              <a:t> 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600" dirty="0">
                <a:latin typeface="HP Simplified Light" pitchFamily="34" charset="0"/>
                <a:hlinkClick r:id="rId7" tooltip="Социальные навыки (страница отсутствует)"/>
              </a:rPr>
              <a:t>Социальные навыки</a:t>
            </a:r>
            <a:r>
              <a:rPr lang="ru-RU" sz="3600" dirty="0">
                <a:latin typeface="HP Simplified Light" pitchFamily="34" charset="0"/>
              </a:rPr>
              <a:t> </a:t>
            </a:r>
          </a:p>
          <a:p>
            <a:endParaRPr lang="ru-RU" dirty="0"/>
          </a:p>
        </p:txBody>
      </p:sp>
      <p:pic>
        <p:nvPicPr>
          <p:cNvPr id="8" name="Рисунок 7" descr="emotional-intelligence-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77064" y="328091"/>
            <a:ext cx="4286656" cy="619850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 descr="http://e.profkiosk.ru/service_tbn2/9lnpg2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4600" y="1872344"/>
            <a:ext cx="5464883" cy="37048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979055"/>
          </a:xfrm>
        </p:spPr>
        <p:txBody>
          <a:bodyPr>
            <a:noAutofit/>
          </a:bodyPr>
          <a:lstStyle/>
          <a:p>
            <a:pPr marL="457200" lvl="0" indent="-457200" algn="l">
              <a:buFont typeface="Arial" pitchFamily="34" charset="0"/>
              <a:buChar char="•"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cs typeface="Times New Roman" panose="02020603050405020304" pitchFamily="18" charset="0"/>
              </a:rPr>
              <a:t>         </a:t>
            </a:r>
            <a:r>
              <a:rPr lang="en-GB" b="1" dirty="0">
                <a:cs typeface="Times New Roman" panose="02020603050405020304" pitchFamily="18" charset="0"/>
              </a:rPr>
              <a:t>EQ</a:t>
            </a:r>
            <a:r>
              <a:rPr lang="ru-RU" b="1" dirty="0">
                <a:cs typeface="Times New Roman" panose="02020603050405020304" pitchFamily="18" charset="0"/>
              </a:rPr>
              <a:t>: Д.В. Люсин </a:t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</a:br>
            <a:br>
              <a:rPr lang="ru-RU" sz="2000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2 измерения:</a:t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- направленность на собственные эмоции и эмоции других людей;</a:t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- линию понимания эмоций и линию управления ими</a:t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</a:br>
            <a:br>
              <a:rPr lang="ru-RU" sz="2000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Пересечение этих измерений даёт </a:t>
            </a:r>
            <a:r>
              <a:rPr lang="ru-RU" sz="1800" dirty="0">
                <a:solidFill>
                  <a:srgbClr val="C00000"/>
                </a:solidFill>
                <a:latin typeface="Trebuchet MS" pitchFamily="34" charset="0"/>
                <a:cs typeface="Times New Roman" panose="02020603050405020304" pitchFamily="18" charset="0"/>
              </a:rPr>
              <a:t>4 вида эмоционального интеллекта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:</a:t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</a:br>
            <a:br>
              <a:rPr lang="ru-RU" sz="2000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C00000"/>
                </a:solidFill>
                <a:latin typeface="Trebuchet MS" pitchFamily="34" charset="0"/>
                <a:cs typeface="Times New Roman" panose="02020603050405020304" pitchFamily="18" charset="0"/>
              </a:rPr>
              <a:t>- </a:t>
            </a:r>
            <a:r>
              <a:rPr lang="ru-RU" sz="1800" dirty="0">
                <a:solidFill>
                  <a:srgbClr val="C00000"/>
                </a:solidFill>
                <a:latin typeface="Trebuchet MS" pitchFamily="34" charset="0"/>
                <a:cs typeface="Times New Roman" panose="02020603050405020304" pitchFamily="18" charset="0"/>
              </a:rPr>
              <a:t>понимание собственных </a:t>
            </a:r>
            <a:br>
              <a:rPr lang="ru-RU" sz="1800" dirty="0">
                <a:solidFill>
                  <a:srgbClr val="C00000"/>
                </a:solidFill>
                <a:latin typeface="Trebuchet MS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C00000"/>
                </a:solidFill>
                <a:latin typeface="Trebuchet MS" pitchFamily="34" charset="0"/>
                <a:cs typeface="Times New Roman" panose="02020603050405020304" pitchFamily="18" charset="0"/>
              </a:rPr>
              <a:t>эмоций;</a:t>
            </a:r>
            <a:br>
              <a:rPr lang="ru-RU" sz="1800" dirty="0">
                <a:solidFill>
                  <a:srgbClr val="C00000"/>
                </a:solidFill>
                <a:latin typeface="Trebuchet MS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C00000"/>
                </a:solidFill>
                <a:latin typeface="Trebuchet MS" pitchFamily="34" charset="0"/>
                <a:cs typeface="Times New Roman" panose="02020603050405020304" pitchFamily="18" charset="0"/>
              </a:rPr>
              <a:t>- понимание эмоций других </a:t>
            </a:r>
            <a:br>
              <a:rPr lang="ru-RU" sz="1800" dirty="0">
                <a:solidFill>
                  <a:srgbClr val="C00000"/>
                </a:solidFill>
                <a:latin typeface="Trebuchet MS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C00000"/>
                </a:solidFill>
                <a:latin typeface="Trebuchet MS" pitchFamily="34" charset="0"/>
                <a:cs typeface="Times New Roman" panose="02020603050405020304" pitchFamily="18" charset="0"/>
              </a:rPr>
              <a:t>людей;</a:t>
            </a:r>
            <a:br>
              <a:rPr lang="ru-RU" sz="1800" dirty="0">
                <a:solidFill>
                  <a:srgbClr val="C00000"/>
                </a:solidFill>
                <a:latin typeface="Trebuchet MS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C00000"/>
                </a:solidFill>
                <a:latin typeface="Trebuchet MS" pitchFamily="34" charset="0"/>
                <a:cs typeface="Times New Roman" panose="02020603050405020304" pitchFamily="18" charset="0"/>
              </a:rPr>
              <a:t>- управление собственными</a:t>
            </a:r>
            <a:br>
              <a:rPr lang="ru-RU" sz="1800" dirty="0">
                <a:solidFill>
                  <a:srgbClr val="C00000"/>
                </a:solidFill>
                <a:latin typeface="Trebuchet MS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C00000"/>
                </a:solidFill>
                <a:latin typeface="Trebuchet MS" pitchFamily="34" charset="0"/>
                <a:cs typeface="Times New Roman" panose="02020603050405020304" pitchFamily="18" charset="0"/>
              </a:rPr>
              <a:t> эмоциями;</a:t>
            </a:r>
            <a:br>
              <a:rPr lang="ru-RU" sz="1800" dirty="0">
                <a:solidFill>
                  <a:srgbClr val="C00000"/>
                </a:solidFill>
                <a:latin typeface="Trebuchet MS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C00000"/>
                </a:solidFill>
                <a:latin typeface="Trebuchet MS" pitchFamily="34" charset="0"/>
                <a:cs typeface="Times New Roman" panose="02020603050405020304" pitchFamily="18" charset="0"/>
              </a:rPr>
              <a:t>- управление эмоциями других</a:t>
            </a:r>
            <a:br>
              <a:rPr lang="ru-RU" sz="1800" dirty="0">
                <a:solidFill>
                  <a:srgbClr val="C00000"/>
                </a:solidFill>
                <a:latin typeface="Trebuchet MS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C00000"/>
                </a:solidFill>
                <a:latin typeface="Trebuchet MS" pitchFamily="34" charset="0"/>
                <a:cs typeface="Times New Roman" panose="02020603050405020304" pitchFamily="18" charset="0"/>
              </a:rPr>
              <a:t>людей</a:t>
            </a:r>
            <a:br>
              <a:rPr lang="ru-RU" sz="1800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     Первый и третий вид составляют </a:t>
            </a:r>
            <a:r>
              <a:rPr lang="ru-RU" sz="1800" dirty="0" err="1">
                <a:solidFill>
                  <a:srgbClr val="C00000"/>
                </a:solidFill>
                <a:latin typeface="Trebuchet MS" pitchFamily="34" charset="0"/>
                <a:cs typeface="Times New Roman" panose="02020603050405020304" pitchFamily="18" charset="0"/>
              </a:rPr>
              <a:t>внутриличностный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 эмоциональный интеллект, второй и четвертый – </a:t>
            </a:r>
            <a:r>
              <a:rPr lang="ru-RU" sz="1800" dirty="0">
                <a:solidFill>
                  <a:srgbClr val="C00000"/>
                </a:solidFill>
                <a:latin typeface="Trebuchet MS" pitchFamily="34" charset="0"/>
                <a:cs typeface="Times New Roman" panose="02020603050405020304" pitchFamily="18" charset="0"/>
              </a:rPr>
              <a:t>межличностный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0100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Навыки </a:t>
            </a:r>
            <a:r>
              <a:rPr lang="en-GB" dirty="0"/>
              <a:t>EQ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3"/>
            <a:ext cx="10518843" cy="4811483"/>
          </a:xfrm>
        </p:spPr>
        <p:txBody>
          <a:bodyPr>
            <a:normAutofit fontScale="85000" lnSpcReduction="10000"/>
          </a:bodyPr>
          <a:lstStyle/>
          <a:p>
            <a:pPr fontAlgn="base"/>
            <a:r>
              <a:rPr lang="ru-RU" dirty="0">
                <a:latin typeface="HP Simplified Light" pitchFamily="34" charset="0"/>
              </a:rPr>
              <a:t>Уметь сдерживать порывы, несмотря на провалы и неудачи.</a:t>
            </a:r>
          </a:p>
          <a:p>
            <a:pPr fontAlgn="base"/>
            <a:r>
              <a:rPr lang="ru-RU" dirty="0">
                <a:latin typeface="HP Simplified Light" pitchFamily="34" charset="0"/>
              </a:rPr>
              <a:t>Иметь способность выработать для себя мотивацию «на ровном месте».</a:t>
            </a:r>
          </a:p>
          <a:p>
            <a:pPr fontAlgn="base"/>
            <a:r>
              <a:rPr lang="ru-RU" dirty="0">
                <a:latin typeface="HP Simplified Light" pitchFamily="34" charset="0"/>
              </a:rPr>
              <a:t>Уметь откладывать получение мгновенного удовлетворения.</a:t>
            </a:r>
          </a:p>
          <a:p>
            <a:pPr fontAlgn="base"/>
            <a:r>
              <a:rPr lang="ru-RU" dirty="0">
                <a:latin typeface="HP Simplified Light" pitchFamily="34" charset="0"/>
              </a:rPr>
              <a:t>Настойчиво стремиться к достижению цели.</a:t>
            </a:r>
          </a:p>
          <a:p>
            <a:pPr fontAlgn="base"/>
            <a:r>
              <a:rPr lang="ru-RU" dirty="0">
                <a:latin typeface="HP Simplified Light" pitchFamily="34" charset="0"/>
              </a:rPr>
              <a:t>Не давать страданию лишить себя возможности думать.</a:t>
            </a:r>
          </a:p>
          <a:p>
            <a:pPr fontAlgn="base"/>
            <a:r>
              <a:rPr lang="ru-RU" dirty="0">
                <a:latin typeface="HP Simplified Light" pitchFamily="34" charset="0"/>
              </a:rPr>
              <a:t>Контролировать свое настроение.</a:t>
            </a:r>
          </a:p>
          <a:p>
            <a:pPr fontAlgn="base"/>
            <a:r>
              <a:rPr lang="ru-RU" dirty="0">
                <a:latin typeface="HP Simplified Light" pitchFamily="34" charset="0"/>
              </a:rPr>
              <a:t>Уметь отвлекаться от неприятных мыслей, чтобы сосредоточиться на главном.</a:t>
            </a:r>
          </a:p>
          <a:p>
            <a:pPr fontAlgn="base"/>
            <a:r>
              <a:rPr lang="ru-RU" dirty="0">
                <a:latin typeface="HP Simplified Light" pitchFamily="34" charset="0"/>
              </a:rPr>
              <a:t>Сопереживать другим.</a:t>
            </a:r>
          </a:p>
          <a:p>
            <a:pPr fontAlgn="base"/>
            <a:endParaRPr lang="en-GB" dirty="0"/>
          </a:p>
          <a:p>
            <a:pPr fontAlgn="base"/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Объект 2"/>
          <p:cNvSpPr>
            <a:spLocks noGrp="1"/>
          </p:cNvSpPr>
          <p:nvPr>
            <p:ph idx="1"/>
          </p:nvPr>
        </p:nvSpPr>
        <p:spPr>
          <a:xfrm>
            <a:off x="1524000" y="0"/>
            <a:ext cx="9067800" cy="76200"/>
          </a:xfrm>
        </p:spPr>
        <p:txBody>
          <a:bodyPr rtlCol="0" anchor="ctr">
            <a:normAutofit fontScale="25000" lnSpcReduction="20000"/>
          </a:bodyPr>
          <a:lstStyle/>
          <a:p>
            <a:pPr>
              <a:spcBef>
                <a:spcPct val="0"/>
              </a:spcBef>
              <a:buNone/>
              <a:defRPr/>
            </a:pPr>
            <a:r>
              <a:rPr lang="ru-RU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Pro Cyr" pitchFamily="34" charset="0"/>
                <a:ea typeface="+mj-ea"/>
                <a:cs typeface="+mj-cs"/>
              </a:rPr>
              <a:t> </a:t>
            </a:r>
          </a:p>
        </p:txBody>
      </p:sp>
      <p:pic>
        <p:nvPicPr>
          <p:cNvPr id="53251" name="Picture 5" descr="C:\Users\Office-2\Desktop\Обучение\ЭКватор\экватор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943601"/>
            <a:ext cx="4953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76400" y="533400"/>
            <a:ext cx="8915400" cy="55403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2700" algn="just">
              <a:defRPr/>
            </a:pPr>
            <a:r>
              <a:rPr lang="ru-RU" altLang="ru-RU" sz="3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Pro Cyr" pitchFamily="34" charset="0"/>
                <a:ea typeface="+mj-ea"/>
                <a:cs typeface="+mj-cs"/>
              </a:rPr>
              <a:t> </a:t>
            </a:r>
            <a:endParaRPr lang="ru-RU" altLang="ru-RU" sz="3000" b="1" dirty="0">
              <a:solidFill>
                <a:schemeClr val="tx1">
                  <a:lumMod val="65000"/>
                  <a:lumOff val="35000"/>
                </a:schemeClr>
              </a:solidFill>
              <a:latin typeface="Arial Rounded MT Pro Cyr" pitchFamily="34" charset="0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19960" y="201613"/>
            <a:ext cx="7725192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altLang="ru-RU" sz="3600" b="1" dirty="0">
                <a:latin typeface="Arial Rounded MT Pro Cyr" pitchFamily="34" charset="0"/>
                <a:ea typeface="+mj-ea"/>
                <a:cs typeface="+mj-cs"/>
              </a:rPr>
              <a:t>Алгоритм управления эмоциями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71800" y="1295401"/>
            <a:ext cx="6172200" cy="338931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Pro Cyr" pitchFamily="34" charset="0"/>
                <a:ea typeface="+mj-ea"/>
                <a:cs typeface="+mj-cs"/>
              </a:rPr>
              <a:t>1. Осознать эмоцию</a:t>
            </a:r>
          </a:p>
          <a:p>
            <a:pPr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Pro Cyr" pitchFamily="34" charset="0"/>
                <a:ea typeface="+mj-ea"/>
                <a:cs typeface="+mj-cs"/>
              </a:rPr>
              <a:t>2. Определить свою цель (чего я хочу в данной</a:t>
            </a:r>
          </a:p>
          <a:p>
            <a:pPr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Pro Cyr" pitchFamily="34" charset="0"/>
                <a:ea typeface="+mj-ea"/>
                <a:cs typeface="+mj-cs"/>
              </a:rPr>
              <a:t>    ситуации?)</a:t>
            </a:r>
          </a:p>
          <a:p>
            <a:pPr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Pro Cyr" pitchFamily="34" charset="0"/>
                <a:ea typeface="+mj-ea"/>
                <a:cs typeface="+mj-cs"/>
              </a:rPr>
              <a:t>3. Понять, соответствует ли имеющаяся эмоция</a:t>
            </a:r>
          </a:p>
          <a:p>
            <a:pPr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Pro Cyr" pitchFamily="34" charset="0"/>
                <a:ea typeface="+mj-ea"/>
                <a:cs typeface="+mj-cs"/>
              </a:rPr>
              <a:t>    цели?</a:t>
            </a:r>
          </a:p>
          <a:p>
            <a:pPr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Pro Cyr" pitchFamily="34" charset="0"/>
                <a:ea typeface="+mj-ea"/>
                <a:cs typeface="+mj-cs"/>
              </a:rPr>
              <a:t>4. Если эмоция не соответствует цели, то </a:t>
            </a:r>
          </a:p>
          <a:p>
            <a:pPr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Pro Cyr" pitchFamily="34" charset="0"/>
                <a:ea typeface="+mj-ea"/>
                <a:cs typeface="+mj-cs"/>
              </a:rPr>
              <a:t>    определить, какая эмоция </a:t>
            </a:r>
          </a:p>
          <a:p>
            <a:pPr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Pro Cyr" pitchFamily="34" charset="0"/>
                <a:ea typeface="+mj-ea"/>
                <a:cs typeface="+mj-cs"/>
              </a:rPr>
              <a:t>    необходима для достижения цели</a:t>
            </a:r>
          </a:p>
          <a:p>
            <a:pPr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Pro Cyr" pitchFamily="34" charset="0"/>
                <a:ea typeface="+mj-ea"/>
                <a:cs typeface="+mj-cs"/>
              </a:rPr>
              <a:t>5. Выбрать способ, как достичь нужного </a:t>
            </a:r>
          </a:p>
          <a:p>
            <a:pPr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Pro Cyr" pitchFamily="34" charset="0"/>
                <a:ea typeface="+mj-ea"/>
                <a:cs typeface="+mj-cs"/>
              </a:rPr>
              <a:t>    эмоционального состояния</a:t>
            </a:r>
          </a:p>
          <a:p>
            <a:pPr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Pro Cyr" pitchFamily="34" charset="0"/>
                <a:ea typeface="+mj-ea"/>
                <a:cs typeface="+mj-cs"/>
              </a:rPr>
              <a:t>6. Применить способ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Pro Cyr" pitchFamily="34" charset="0"/>
                <a:ea typeface="+mj-ea"/>
                <a:cs typeface="+mj-cs"/>
                <a:sym typeface="Wingdings" panose="05000000000000000000" pitchFamily="2" charset="2"/>
              </a:rPr>
              <a:t>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ial Rounded MT Pro Cyr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31733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696" y="815981"/>
            <a:ext cx="10972800" cy="1143000"/>
          </a:xfrm>
        </p:spPr>
        <p:txBody>
          <a:bodyPr>
            <a:noAutofit/>
          </a:bodyPr>
          <a:lstStyle/>
          <a:p>
            <a:r>
              <a:rPr lang="ru-RU" sz="7200" dirty="0"/>
              <a:t>Что такое эмоция?</a:t>
            </a:r>
          </a:p>
        </p:txBody>
      </p:sp>
      <p:pic>
        <p:nvPicPr>
          <p:cNvPr id="3" name="Рисунок 2" descr="emojies_1493121705-1140x5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3811" y="2208765"/>
            <a:ext cx="8021558" cy="360337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Квадрант управления эмоциями</a:t>
            </a:r>
          </a:p>
        </p:txBody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ru-RU" altLang="ru-RU"/>
              <a:t> </a:t>
            </a:r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3" y="1985964"/>
            <a:ext cx="8259762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77264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457" y="-149905"/>
            <a:ext cx="10972800" cy="1143000"/>
          </a:xfrm>
        </p:spPr>
        <p:txBody>
          <a:bodyPr/>
          <a:lstStyle/>
          <a:p>
            <a:r>
              <a:rPr lang="ru-RU" dirty="0" err="1"/>
              <a:t>Эмпатия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901542" y="914400"/>
            <a:ext cx="47788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HP Simplified Light" pitchFamily="34" charset="0"/>
              </a:rPr>
              <a:t>«Быть в состоянии </a:t>
            </a:r>
            <a:r>
              <a:rPr lang="ru-RU" i="1" dirty="0" err="1">
                <a:latin typeface="HP Simplified Light" pitchFamily="34" charset="0"/>
              </a:rPr>
              <a:t>эмпатии</a:t>
            </a:r>
            <a:r>
              <a:rPr lang="ru-RU" i="1" dirty="0">
                <a:latin typeface="HP Simplified Light" pitchFamily="34" charset="0"/>
              </a:rPr>
              <a:t> означает воспринимать внутренний мир другого точно, с сохранением эмоциональных и смысловых оттенков. Как будто становишься этим другим, но без потери ощущения «как будто»</a:t>
            </a:r>
            <a:r>
              <a:rPr lang="ru-RU" i="1" dirty="0"/>
              <a:t> </a:t>
            </a:r>
            <a:r>
              <a:rPr lang="en-US" i="1" dirty="0">
                <a:latin typeface="HP Simplified Light" pitchFamily="34" charset="0"/>
              </a:rPr>
              <a:t>( </a:t>
            </a:r>
            <a:r>
              <a:rPr lang="ru-RU" i="1" dirty="0">
                <a:latin typeface="HP Simplified Light" pitchFamily="34" charset="0"/>
              </a:rPr>
              <a:t>К. </a:t>
            </a:r>
            <a:r>
              <a:rPr lang="ru-RU" i="1" dirty="0" err="1">
                <a:latin typeface="HP Simplified Light" pitchFamily="34" charset="0"/>
              </a:rPr>
              <a:t>Рождерс</a:t>
            </a:r>
            <a:r>
              <a:rPr lang="ru-RU" i="1" dirty="0">
                <a:latin typeface="HP Simplified Light" pitchFamily="34" charset="0"/>
              </a:rPr>
              <a:t>)</a:t>
            </a:r>
            <a:endParaRPr lang="ru-RU" i="1" dirty="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02771" y="4487193"/>
            <a:ext cx="544285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P Simplified Light" pitchFamily="34" charset="0"/>
                <a:ea typeface="Calibri" pitchFamily="34" charset="0"/>
                <a:cs typeface="Times New Roman" pitchFamily="18" charset="0"/>
              </a:rPr>
              <a:t>Стадии  развития </a:t>
            </a:r>
            <a:r>
              <a:rPr kumimoji="0" lang="ru-RU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HP Simplified Light" pitchFamily="34" charset="0"/>
                <a:ea typeface="Calibri" pitchFamily="34" charset="0"/>
                <a:cs typeface="Times New Roman" pitchFamily="18" charset="0"/>
              </a:rPr>
              <a:t>эмпатии</a:t>
            </a: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P Simplified Light" pitchFamily="34" charset="0"/>
                <a:ea typeface="Calibri" pitchFamily="34" charset="0"/>
                <a:cs typeface="Times New Roman" pitchFamily="18" charset="0"/>
              </a:rPr>
              <a:t> по Мартину </a:t>
            </a:r>
            <a:r>
              <a:rPr kumimoji="0" lang="ru-RU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HP Simplified Light" pitchFamily="34" charset="0"/>
                <a:ea typeface="Calibri" pitchFamily="34" charset="0"/>
                <a:cs typeface="Times New Roman" pitchFamily="18" charset="0"/>
              </a:rPr>
              <a:t>Хоффману</a:t>
            </a: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P Simplified Light" pitchFamily="34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</a:pPr>
            <a:r>
              <a:rPr lang="ru-RU" b="1" i="1" dirty="0">
                <a:solidFill>
                  <a:srgbClr val="000000"/>
                </a:solidFill>
                <a:latin typeface="HP Simplified Light" pitchFamily="34" charset="0"/>
                <a:cs typeface="Times New Roman" pitchFamily="18" charset="0"/>
              </a:rPr>
              <a:t> « глобальная </a:t>
            </a:r>
            <a:r>
              <a:rPr lang="ru-RU" b="1" i="1" dirty="0" err="1">
                <a:solidFill>
                  <a:srgbClr val="000000"/>
                </a:solidFill>
                <a:latin typeface="HP Simplified Light" pitchFamily="34" charset="0"/>
                <a:cs typeface="Times New Roman" pitchFamily="18" charset="0"/>
              </a:rPr>
              <a:t>эмпатия</a:t>
            </a:r>
            <a:r>
              <a:rPr lang="ru-RU" b="1" i="1" dirty="0">
                <a:solidFill>
                  <a:srgbClr val="000000"/>
                </a:solidFill>
                <a:latin typeface="HP Simplified Light" pitchFamily="34" charset="0"/>
                <a:cs typeface="Times New Roman" pitchFamily="18" charset="0"/>
              </a:rPr>
              <a:t>»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</a:pP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P Simplified Light" pitchFamily="34" charset="0"/>
                <a:cs typeface="Times New Roman" pitchFamily="18" charset="0"/>
              </a:rPr>
              <a:t>« эгоцентрическая </a:t>
            </a:r>
            <a:r>
              <a:rPr kumimoji="0" lang="ru-RU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HP Simplified Light" pitchFamily="34" charset="0"/>
                <a:cs typeface="Times New Roman" pitchFamily="18" charset="0"/>
              </a:rPr>
              <a:t>эмпатия</a:t>
            </a: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P Simplified Light" pitchFamily="34" charset="0"/>
                <a:cs typeface="Times New Roman" pitchFamily="18" charset="0"/>
              </a:rPr>
              <a:t>»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</a:pPr>
            <a:r>
              <a:rPr lang="ru-RU" b="1" i="1" dirty="0">
                <a:solidFill>
                  <a:srgbClr val="000000"/>
                </a:solidFill>
                <a:latin typeface="HP Simplified Light" pitchFamily="34" charset="0"/>
                <a:cs typeface="Times New Roman" pitchFamily="18" charset="0"/>
              </a:rPr>
              <a:t> « сочувствие  к  переживаниям другим»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ru-RU" b="1" dirty="0">
                <a:latin typeface="HP Simplified Light" pitchFamily="34" charset="0"/>
              </a:rPr>
              <a:t>«сочувствие к общему состоянию другого человека» </a:t>
            </a:r>
            <a:endParaRPr lang="ru-RU" b="1" i="1" dirty="0">
              <a:solidFill>
                <a:srgbClr val="000000"/>
              </a:solidFill>
              <a:latin typeface="HP Simplified Light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P Simplified Light" pitchFamily="34" charset="0"/>
              <a:cs typeface="Arial" pitchFamily="34" charset="0"/>
            </a:endParaRPr>
          </a:p>
        </p:txBody>
      </p:sp>
      <p:pic>
        <p:nvPicPr>
          <p:cNvPr id="11" name="Содержимое 10" descr="empa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3658" y="1099458"/>
            <a:ext cx="5431971" cy="2933264"/>
          </a:xfrm>
          <a:prstGeom prst="rect">
            <a:avLst/>
          </a:prstGeom>
        </p:spPr>
      </p:pic>
      <p:pic>
        <p:nvPicPr>
          <p:cNvPr id="12" name="Рисунок 11" descr="uploadofr97nag2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60775" y="3559629"/>
            <a:ext cx="5756212" cy="284117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Эмпат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63305" y="1915886"/>
            <a:ext cx="5645668" cy="42236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3143" y="448809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Можно ли развить </a:t>
            </a:r>
            <a:r>
              <a:rPr lang="ru-RU" dirty="0" err="1"/>
              <a:t>эмпатию</a:t>
            </a:r>
            <a:r>
              <a:rPr lang="ru-RU" dirty="0"/>
              <a:t>? </a:t>
            </a:r>
            <a:br>
              <a:rPr lang="ru-RU" dirty="0"/>
            </a:br>
            <a:r>
              <a:rPr lang="ru-RU" dirty="0"/>
              <a:t>Я думаю, да!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4060" y="2207291"/>
            <a:ext cx="7011238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2400" b="1" i="1" dirty="0">
                <a:latin typeface="HP Simplified Light" pitchFamily="34" charset="0"/>
              </a:rPr>
              <a:t>- Главное и первое</a:t>
            </a:r>
            <a:r>
              <a:rPr lang="en-GB" sz="2400" b="1" i="1" dirty="0">
                <a:latin typeface="HP Simplified Light" pitchFamily="34" charset="0"/>
              </a:rPr>
              <a:t> </a:t>
            </a:r>
            <a:r>
              <a:rPr lang="ru-RU" sz="2400" b="1" i="1" dirty="0">
                <a:latin typeface="HP Simplified Light" pitchFamily="34" charset="0"/>
              </a:rPr>
              <a:t>- знать свои чувства!</a:t>
            </a:r>
            <a:endParaRPr lang="ru-RU" sz="2400" b="1" dirty="0">
              <a:latin typeface="HP Simplified Light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ru-RU" sz="2400" b="1" i="1" dirty="0">
                <a:latin typeface="HP Simplified Light" pitchFamily="34" charset="0"/>
              </a:rPr>
              <a:t>- знать невербальные знаки</a:t>
            </a:r>
            <a:endParaRPr lang="ru-RU" sz="2400" b="1" dirty="0">
              <a:latin typeface="HP Simplified Light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ru-RU" sz="2400" b="1" i="1" dirty="0">
                <a:latin typeface="HP Simplified Light" pitchFamily="34" charset="0"/>
              </a:rPr>
              <a:t>- ставить себя на место другого человека</a:t>
            </a:r>
            <a:endParaRPr lang="ru-RU" sz="2400" b="1" dirty="0">
              <a:latin typeface="HP Simplified Light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ru-RU" sz="2400" b="1" i="1" dirty="0">
                <a:latin typeface="HP Simplified Light" pitchFamily="34" charset="0"/>
              </a:rPr>
              <a:t>- избегать оценочного восприятия</a:t>
            </a:r>
            <a:r>
              <a:rPr lang="ru-RU" sz="2400" b="1" dirty="0">
                <a:latin typeface="HP Simplified Light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6057" y="14552"/>
            <a:ext cx="10972800" cy="1143000"/>
          </a:xfrm>
        </p:spPr>
        <p:txBody>
          <a:bodyPr/>
          <a:lstStyle/>
          <a:p>
            <a:r>
              <a:rPr lang="ru-RU" dirty="0"/>
              <a:t>Книги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1" y="1524003"/>
            <a:ext cx="6847114" cy="452596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ru-RU" sz="2800" dirty="0"/>
              <a:t>«</a:t>
            </a:r>
            <a:r>
              <a:rPr lang="ru-RU" sz="2600" dirty="0">
                <a:latin typeface="HP Simplified" pitchFamily="34" charset="0"/>
              </a:rPr>
              <a:t>Эмоциональный интеллект. Почему он может значить больше, чем </a:t>
            </a:r>
            <a:r>
              <a:rPr lang="en-GB" sz="2600" dirty="0">
                <a:latin typeface="HP Simplified" pitchFamily="34" charset="0"/>
              </a:rPr>
              <a:t>QI</a:t>
            </a:r>
            <a:r>
              <a:rPr lang="ru-RU" sz="2600" dirty="0">
                <a:latin typeface="HP Simplified" pitchFamily="34" charset="0"/>
              </a:rPr>
              <a:t>»</a:t>
            </a:r>
            <a:r>
              <a:rPr lang="en-GB" sz="2600" dirty="0">
                <a:latin typeface="HP Simplified" pitchFamily="34" charset="0"/>
              </a:rPr>
              <a:t> ( </a:t>
            </a:r>
            <a:r>
              <a:rPr lang="ru-RU" sz="2600" dirty="0">
                <a:latin typeface="HP Simplified" pitchFamily="34" charset="0"/>
              </a:rPr>
              <a:t>Д. </a:t>
            </a:r>
            <a:r>
              <a:rPr lang="ru-RU" sz="2600" dirty="0" err="1">
                <a:latin typeface="HP Simplified" pitchFamily="34" charset="0"/>
              </a:rPr>
              <a:t>Гоулман</a:t>
            </a:r>
            <a:r>
              <a:rPr lang="ru-RU" sz="2600" dirty="0">
                <a:latin typeface="HP Simplified" pitchFamily="34" charset="0"/>
              </a:rPr>
              <a:t>)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ru-RU" sz="2600" dirty="0">
                <a:latin typeface="HP Simplified" pitchFamily="34" charset="0"/>
              </a:rPr>
              <a:t>«Эмоциональный интеллект 2.0» (</a:t>
            </a:r>
            <a:r>
              <a:rPr lang="ru-RU" sz="2600" dirty="0" err="1">
                <a:latin typeface="HP Simplified" pitchFamily="34" charset="0"/>
              </a:rPr>
              <a:t>Т.Бредберри</a:t>
            </a:r>
            <a:r>
              <a:rPr lang="ru-RU" sz="2600" dirty="0">
                <a:latin typeface="HP Simplified" pitchFamily="34" charset="0"/>
              </a:rPr>
              <a:t> и Д. </a:t>
            </a:r>
            <a:r>
              <a:rPr lang="ru-RU" sz="2600" dirty="0" err="1">
                <a:latin typeface="HP Simplified" pitchFamily="34" charset="0"/>
              </a:rPr>
              <a:t>Гривз</a:t>
            </a:r>
            <a:r>
              <a:rPr lang="ru-RU" sz="2600" dirty="0">
                <a:latin typeface="HP Simplified" pitchFamily="34" charset="0"/>
              </a:rPr>
              <a:t>)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ru-RU" sz="2600" dirty="0">
                <a:latin typeface="HP Simplified" pitchFamily="34" charset="0"/>
              </a:rPr>
              <a:t>«Психология эмоций. Я знаю, что ты чувствуешь» (П. </a:t>
            </a:r>
            <a:r>
              <a:rPr lang="ru-RU" sz="2600" dirty="0" err="1">
                <a:latin typeface="HP Simplified" pitchFamily="34" charset="0"/>
              </a:rPr>
              <a:t>Экман</a:t>
            </a:r>
            <a:r>
              <a:rPr lang="ru-RU" sz="2600" dirty="0">
                <a:latin typeface="HP Simplified" pitchFamily="34" charset="0"/>
              </a:rPr>
              <a:t>)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ru-RU" sz="2600" dirty="0">
                <a:latin typeface="HP Simplified" pitchFamily="34" charset="0"/>
              </a:rPr>
              <a:t>«Язык телодвижений» или « Новый язык телодвижений» (</a:t>
            </a:r>
            <a:r>
              <a:rPr lang="ru-RU" sz="2600" dirty="0" err="1">
                <a:latin typeface="HP Simplified" pitchFamily="34" charset="0"/>
              </a:rPr>
              <a:t>Аллан</a:t>
            </a:r>
            <a:r>
              <a:rPr lang="ru-RU" sz="2600" dirty="0">
                <a:latin typeface="HP Simplified" pitchFamily="34" charset="0"/>
              </a:rPr>
              <a:t> </a:t>
            </a:r>
            <a:r>
              <a:rPr lang="ru-RU" sz="2600" dirty="0" err="1">
                <a:latin typeface="HP Simplified" pitchFamily="34" charset="0"/>
              </a:rPr>
              <a:t>Пиз</a:t>
            </a:r>
            <a:r>
              <a:rPr lang="ru-RU" sz="2600" dirty="0">
                <a:latin typeface="HP Simplified" pitchFamily="34" charset="0"/>
              </a:rPr>
              <a:t>)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ru-RU" sz="2600" dirty="0">
                <a:latin typeface="HP Simplified" pitchFamily="34" charset="0"/>
              </a:rPr>
              <a:t>«Психология эмоций» (К.Э. </a:t>
            </a:r>
            <a:r>
              <a:rPr lang="ru-RU" sz="2600" dirty="0" err="1">
                <a:latin typeface="HP Simplified" pitchFamily="34" charset="0"/>
              </a:rPr>
              <a:t>Изард</a:t>
            </a:r>
            <a:r>
              <a:rPr lang="ru-RU" sz="2600" dirty="0">
                <a:latin typeface="HP Simplified" pitchFamily="34" charset="0"/>
              </a:rPr>
              <a:t>)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ru-RU" sz="2600" dirty="0">
                <a:latin typeface="HP Simplified" pitchFamily="34" charset="0"/>
              </a:rPr>
              <a:t>«Эмоции и чувства» (Е.П. Ильин) </a:t>
            </a:r>
          </a:p>
          <a:p>
            <a:endParaRPr lang="ru-RU" sz="2800" dirty="0"/>
          </a:p>
          <a:p>
            <a:endParaRPr lang="ru-RU" sz="2800" dirty="0"/>
          </a:p>
        </p:txBody>
      </p:sp>
      <p:pic>
        <p:nvPicPr>
          <p:cNvPr id="4" name="Рисунок 3" descr="1.00x-thum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77312" y="195943"/>
            <a:ext cx="1654222" cy="2328454"/>
          </a:xfrm>
          <a:prstGeom prst="rect">
            <a:avLst/>
          </a:prstGeom>
        </p:spPr>
      </p:pic>
      <p:pic>
        <p:nvPicPr>
          <p:cNvPr id="5" name="Рисунок 4" descr="1_14165796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99915" y="4994045"/>
            <a:ext cx="1240971" cy="1711554"/>
          </a:xfrm>
          <a:prstGeom prst="rect">
            <a:avLst/>
          </a:prstGeom>
        </p:spPr>
      </p:pic>
      <p:pic>
        <p:nvPicPr>
          <p:cNvPr id="6" name="Рисунок 5" descr="311739_5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87528" y="740229"/>
            <a:ext cx="1769899" cy="22533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 descr="20833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526485" y="2705788"/>
            <a:ext cx="1447799" cy="2090685"/>
          </a:xfrm>
          <a:prstGeom prst="rect">
            <a:avLst/>
          </a:prstGeom>
        </p:spPr>
      </p:pic>
      <p:pic>
        <p:nvPicPr>
          <p:cNvPr id="8" name="Рисунок 7" descr="101589644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10597" y="3710853"/>
            <a:ext cx="1589587" cy="2287176"/>
          </a:xfrm>
          <a:prstGeom prst="rect">
            <a:avLst/>
          </a:prstGeom>
        </p:spPr>
      </p:pic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00358" y="3189514"/>
            <a:ext cx="1681843" cy="22424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5622" y="2723634"/>
            <a:ext cx="4943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https://psytests.org/emotional/hall-run.html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068" y="3415910"/>
            <a:ext cx="86784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https://testometrika.com/intellectual/test-golmana-on-emotional-intelligence/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068" y="4721440"/>
            <a:ext cx="5243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https://www.idrlabs.com/ru/global-eq/test.php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068" y="5424010"/>
            <a:ext cx="80286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http://tests.kulichki.com/cgi-bin/test1.cgi?cat=expert&amp;num=7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068" y="4068675"/>
            <a:ext cx="92368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https://onlinetestpad.com/ru/test/101896-diagnostika-emocionalnogo-intellekta-mei</a:t>
            </a:r>
          </a:p>
        </p:txBody>
      </p:sp>
      <p:pic>
        <p:nvPicPr>
          <p:cNvPr id="1026" name="Picture 2" descr="Онлайн-тест | Бесплатно знач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43" y="186284"/>
            <a:ext cx="2462411" cy="246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50984" y="453703"/>
            <a:ext cx="574869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F0"/>
                </a:solidFill>
              </a:rPr>
              <a:t>Online </a:t>
            </a:r>
            <a:r>
              <a:rPr lang="ru-RU" sz="3200" b="1" dirty="0">
                <a:solidFill>
                  <a:srgbClr val="00B0F0"/>
                </a:solidFill>
              </a:rPr>
              <a:t>тесты</a:t>
            </a:r>
          </a:p>
          <a:p>
            <a:pPr algn="ctr"/>
            <a:r>
              <a:rPr lang="ru-RU" sz="3200" b="1" dirty="0">
                <a:solidFill>
                  <a:srgbClr val="00B0F0"/>
                </a:solidFill>
              </a:rPr>
              <a:t>Эмоциональный интеллект </a:t>
            </a:r>
          </a:p>
        </p:txBody>
      </p:sp>
    </p:spTree>
    <p:extLst>
      <p:ext uri="{BB962C8B-B14F-4D97-AF65-F5344CB8AC3E}">
        <p14:creationId xmlns:p14="http://schemas.microsoft.com/office/powerpoint/2010/main" val="32392425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78620" y="167357"/>
            <a:ext cx="498190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Итоговое домашнее задание </a:t>
            </a:r>
          </a:p>
          <a:p>
            <a:endParaRPr lang="ru-RU" sz="1400" dirty="0"/>
          </a:p>
          <a:p>
            <a:pPr marL="342900" indent="-342900">
              <a:buAutoNum type="arabicPeriod"/>
            </a:pPr>
            <a:r>
              <a:rPr lang="ru-RU" sz="1400" dirty="0"/>
              <a:t>Тест </a:t>
            </a:r>
          </a:p>
          <a:p>
            <a:pPr marL="342900" indent="-342900">
              <a:buAutoNum type="arabicPeriod"/>
            </a:pPr>
            <a:r>
              <a:rPr lang="ru-RU" sz="1400" dirty="0"/>
              <a:t>Творческая работа</a:t>
            </a:r>
          </a:p>
          <a:p>
            <a:pPr marL="342900" indent="-342900">
              <a:buAutoNum type="arabicPeriod"/>
            </a:pP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168166" y="1255802"/>
            <a:ext cx="11771586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Составить и подробно расписать программу мероприятий: месяц борьбы с </a:t>
            </a:r>
            <a:r>
              <a:rPr lang="ru-RU" dirty="0" err="1"/>
              <a:t>буллингом</a:t>
            </a:r>
            <a:r>
              <a:rPr lang="ru-RU" dirty="0"/>
              <a:t> в школе.</a:t>
            </a:r>
          </a:p>
          <a:p>
            <a:r>
              <a:rPr lang="ru-RU" dirty="0"/>
              <a:t>Срок выполнения : 19-26 сентября 2020 года.</a:t>
            </a:r>
          </a:p>
          <a:p>
            <a:r>
              <a:rPr lang="ru-RU" dirty="0"/>
              <a:t>Одну работу могут представлять несколько психологов одной школы. </a:t>
            </a:r>
          </a:p>
          <a:p>
            <a:r>
              <a:rPr lang="ru-RU" dirty="0"/>
              <a:t>По желанию, каждый психолог может писать сам. Минимум 5 страниц 12 шрифт</a:t>
            </a:r>
          </a:p>
          <a:p>
            <a:r>
              <a:rPr lang="ru-RU" dirty="0"/>
              <a:t>Онлайн или офлайн</a:t>
            </a:r>
          </a:p>
          <a:p>
            <a:r>
              <a:rPr lang="en-US" sz="2800" dirty="0">
                <a:solidFill>
                  <a:srgbClr val="FF0000"/>
                </a:solidFill>
              </a:rPr>
              <a:t>alexaninv@gmail.com</a:t>
            </a:r>
            <a:endParaRPr lang="ru-RU" sz="2800" dirty="0">
              <a:solidFill>
                <a:srgbClr val="FF0000"/>
              </a:solidFill>
            </a:endParaRPr>
          </a:p>
          <a:p>
            <a:endParaRPr lang="ru-RU"/>
          </a:p>
          <a:p>
            <a:r>
              <a:rPr lang="en-US"/>
              <a:t>Vladimir_alexanin</a:t>
            </a:r>
            <a:endParaRPr lang="en-US" dirty="0"/>
          </a:p>
          <a:p>
            <a:r>
              <a:rPr lang="en-US" dirty="0"/>
              <a:t>Vladimir </a:t>
            </a:r>
            <a:r>
              <a:rPr lang="en-US" dirty="0" err="1"/>
              <a:t>alexanin</a:t>
            </a:r>
            <a:endParaRPr lang="en-US" dirty="0"/>
          </a:p>
          <a:p>
            <a:r>
              <a:rPr lang="ru-RU" dirty="0"/>
              <a:t>Владимир </a:t>
            </a:r>
            <a:r>
              <a:rPr lang="ru-RU" dirty="0" err="1"/>
              <a:t>Алексанин</a:t>
            </a:r>
            <a:endParaRPr lang="ru-RU" dirty="0"/>
          </a:p>
          <a:p>
            <a:endParaRPr lang="ru-RU" dirty="0"/>
          </a:p>
          <a:p>
            <a:r>
              <a:rPr lang="ru-RU" dirty="0"/>
              <a:t>Придумать название </a:t>
            </a:r>
          </a:p>
          <a:p>
            <a:r>
              <a:rPr lang="ru-RU" dirty="0"/>
              <a:t>Выбрать возрастную категорию (звено)</a:t>
            </a:r>
          </a:p>
          <a:p>
            <a:r>
              <a:rPr lang="ru-RU" dirty="0"/>
              <a:t>В программе рекомендуется использовать:</a:t>
            </a:r>
          </a:p>
          <a:p>
            <a:r>
              <a:rPr lang="ru-RU" dirty="0"/>
              <a:t>Тренинги</a:t>
            </a:r>
          </a:p>
          <a:p>
            <a:r>
              <a:rPr lang="ru-RU" dirty="0"/>
              <a:t>Мастер классы</a:t>
            </a:r>
          </a:p>
          <a:p>
            <a:r>
              <a:rPr lang="ru-RU" dirty="0"/>
              <a:t>Фильмы</a:t>
            </a:r>
          </a:p>
          <a:p>
            <a:r>
              <a:rPr lang="ru-RU" dirty="0"/>
              <a:t>Тесты</a:t>
            </a:r>
          </a:p>
          <a:p>
            <a:r>
              <a:rPr lang="ru-RU" dirty="0"/>
              <a:t>Проективные методики</a:t>
            </a:r>
          </a:p>
          <a:p>
            <a:r>
              <a:rPr lang="ru-RU" dirty="0"/>
              <a:t>Метафорические карты и платформы</a:t>
            </a:r>
          </a:p>
          <a:p>
            <a:r>
              <a:rPr lang="ru-RU" dirty="0"/>
              <a:t>Игры</a:t>
            </a:r>
          </a:p>
          <a:p>
            <a:r>
              <a:rPr lang="ru-RU" dirty="0"/>
              <a:t>Упражнения</a:t>
            </a:r>
          </a:p>
          <a:p>
            <a:r>
              <a:rPr lang="ru-RU" dirty="0"/>
              <a:t>Плакаты</a:t>
            </a:r>
          </a:p>
          <a:p>
            <a:r>
              <a:rPr lang="ru-RU" dirty="0"/>
              <a:t>Конкурсы</a:t>
            </a:r>
          </a:p>
          <a:p>
            <a:r>
              <a:rPr lang="ru-RU" dirty="0"/>
              <a:t>Арт терапию</a:t>
            </a:r>
          </a:p>
          <a:p>
            <a:r>
              <a:rPr lang="ru-RU" dirty="0"/>
              <a:t>И пр.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37" y="191511"/>
            <a:ext cx="10972800" cy="899535"/>
          </a:xfrm>
        </p:spPr>
        <p:txBody>
          <a:bodyPr>
            <a:noAutofit/>
          </a:bodyPr>
          <a:lstStyle/>
          <a:p>
            <a:pPr algn="ctr"/>
            <a:r>
              <a:rPr lang="ru-RU" sz="3000" dirty="0">
                <a:cs typeface="Times New Roman" panose="02020603050405020304" pitchFamily="18" charset="0"/>
              </a:rPr>
              <a:t>Основные составляющие эмоциональной сферы человека</a:t>
            </a:r>
            <a:endParaRPr lang="ru-RU" sz="3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4691" y="1327399"/>
            <a:ext cx="7616536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Аффект –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сильный кратковременный эмоциональный процесс, возникающий внезапно, «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мимовольно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» и сопровождается  изменениями на физиологическом уровне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64181" y="2674894"/>
            <a:ext cx="7606146" cy="123110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Собственно эмоции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– более длительные по сравнению с аффектами эмоциональные переживания, имеют выраженный ситуативный характер, т.е. выражают личную оценку определенной ситуации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1948" y="4110882"/>
            <a:ext cx="6757225" cy="12311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Чувства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– еще более продолжительные эмоциональные переживания, отражающие субъективное значение для человека конкретных объектов, деятельности или другого человека( любовь)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23954" y="5600018"/>
            <a:ext cx="7439889" cy="67710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Настроение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–  продолжительный эмоциональный процесс низкой интенсивности, общий, фоновый эмоциональный настрой человека</a:t>
            </a:r>
          </a:p>
        </p:txBody>
      </p:sp>
      <p:pic>
        <p:nvPicPr>
          <p:cNvPr id="10" name="Рисунок 9" descr="base_243d281ef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6" y="5513151"/>
            <a:ext cx="1143000" cy="1143000"/>
          </a:xfrm>
          <a:prstGeom prst="rect">
            <a:avLst/>
          </a:prstGeom>
        </p:spPr>
      </p:pic>
      <p:pic>
        <p:nvPicPr>
          <p:cNvPr id="11" name="Рисунок 10" descr="base_648278d81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45520" y="1155160"/>
            <a:ext cx="1143000" cy="1143000"/>
          </a:xfrm>
          <a:prstGeom prst="rect">
            <a:avLst/>
          </a:prstGeom>
        </p:spPr>
      </p:pic>
      <p:pic>
        <p:nvPicPr>
          <p:cNvPr id="12" name="Рисунок 11" descr="base_2f4bc887a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42797" y="4229101"/>
            <a:ext cx="1143000" cy="1143000"/>
          </a:xfrm>
          <a:prstGeom prst="rect">
            <a:avLst/>
          </a:prstGeom>
        </p:spPr>
      </p:pic>
      <p:pic>
        <p:nvPicPr>
          <p:cNvPr id="13" name="Рисунок 12" descr="base_3dbd99e42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00363" y="2585125"/>
            <a:ext cx="1143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Базовые эмоции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7045f139e6a781bd9a636eb62130b6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5504" y="190123"/>
            <a:ext cx="6946495" cy="649082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628" y="0"/>
            <a:ext cx="10972800" cy="1143000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sz="3600" dirty="0"/>
              <a:t>Колесо эмоций Роберта </a:t>
            </a:r>
            <a:r>
              <a:rPr lang="ru-RU" sz="3600" dirty="0" err="1"/>
              <a:t>Плутчика</a:t>
            </a:r>
            <a:endParaRPr lang="ru-RU" sz="3600" dirty="0"/>
          </a:p>
        </p:txBody>
      </p:sp>
      <p:pic>
        <p:nvPicPr>
          <p:cNvPr id="5" name="Рисунок 4" descr="212886_900 па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6044" y="957942"/>
            <a:ext cx="5841641" cy="59000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1188" y="1384663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C000"/>
                </a:solidFill>
              </a:rPr>
              <a:t>МАК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0108" t="12977" r="9550" b="5197"/>
          <a:stretch/>
        </p:blipFill>
        <p:spPr>
          <a:xfrm>
            <a:off x="2124891" y="323585"/>
            <a:ext cx="8229599" cy="627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019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Алфавит эмоций</a:t>
            </a:r>
          </a:p>
        </p:txBody>
      </p:sp>
      <p:pic>
        <p:nvPicPr>
          <p:cNvPr id="7" name="Рисунок 6" descr="depositphotos_87955762-stock-illustration-colorful-russian-alphab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35242" y="1440448"/>
            <a:ext cx="5578253" cy="4760327"/>
          </a:xfrm>
          <a:prstGeom prst="rect">
            <a:avLst/>
          </a:prstGeom>
        </p:spPr>
      </p:pic>
      <p:pic>
        <p:nvPicPr>
          <p:cNvPr id="8" name="Рисунок 7" descr="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875836">
            <a:off x="419099" y="657225"/>
            <a:ext cx="1524000" cy="1524000"/>
          </a:xfrm>
          <a:prstGeom prst="rect">
            <a:avLst/>
          </a:prstGeom>
        </p:spPr>
      </p:pic>
      <p:pic>
        <p:nvPicPr>
          <p:cNvPr id="9" name="Рисунок 8" descr="1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633109">
            <a:off x="9467850" y="609600"/>
            <a:ext cx="1524000" cy="1524000"/>
          </a:xfrm>
          <a:prstGeom prst="rect">
            <a:avLst/>
          </a:prstGeom>
        </p:spPr>
      </p:pic>
      <p:pic>
        <p:nvPicPr>
          <p:cNvPr id="10" name="Рисунок 9" descr="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823310">
            <a:off x="9658350" y="4838700"/>
            <a:ext cx="1524000" cy="1524000"/>
          </a:xfrm>
          <a:prstGeom prst="rect">
            <a:avLst/>
          </a:prstGeom>
        </p:spPr>
      </p:pic>
      <p:pic>
        <p:nvPicPr>
          <p:cNvPr id="11" name="Рисунок 10" descr="2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879777">
            <a:off x="1352549" y="2752726"/>
            <a:ext cx="1524000" cy="1524000"/>
          </a:xfrm>
          <a:prstGeom prst="rect">
            <a:avLst/>
          </a:prstGeom>
        </p:spPr>
      </p:pic>
      <p:pic>
        <p:nvPicPr>
          <p:cNvPr id="12" name="Рисунок 11" descr="5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0926638">
            <a:off x="723900" y="4875505"/>
            <a:ext cx="1524000" cy="1524000"/>
          </a:xfrm>
          <a:prstGeom prst="rect">
            <a:avLst/>
          </a:prstGeom>
        </p:spPr>
      </p:pic>
      <p:pic>
        <p:nvPicPr>
          <p:cNvPr id="13" name="Рисунок 12" descr="3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810751" y="2686052"/>
            <a:ext cx="1524000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Выражение эмоций: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i="1" dirty="0">
                <a:solidFill>
                  <a:srgbClr val="002060"/>
                </a:solidFill>
              </a:rPr>
              <a:t>Возникновение эмоции у человека может выражаться внешними и внутренними изменениями в организме</a:t>
            </a:r>
            <a:r>
              <a:rPr lang="ru-RU" b="1" dirty="0">
                <a:solidFill>
                  <a:srgbClr val="002060"/>
                </a:solidFill>
              </a:rPr>
              <a:t>:</a:t>
            </a:r>
          </a:p>
          <a:p>
            <a:pPr>
              <a:buNone/>
            </a:pP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- мимикой на лице; </a:t>
            </a:r>
            <a:br>
              <a:rPr lang="ru-RU" dirty="0"/>
            </a:br>
            <a:r>
              <a:rPr lang="ru-RU" dirty="0"/>
              <a:t>- взглядом; </a:t>
            </a:r>
            <a:br>
              <a:rPr lang="ru-RU" dirty="0"/>
            </a:br>
            <a:r>
              <a:rPr lang="ru-RU" dirty="0"/>
              <a:t>- речью, голосом, его громкостью, темпом; </a:t>
            </a:r>
            <a:br>
              <a:rPr lang="ru-RU" dirty="0"/>
            </a:br>
            <a:r>
              <a:rPr lang="ru-RU" dirty="0"/>
              <a:t>- положением и движениями тела; </a:t>
            </a:r>
            <a:br>
              <a:rPr lang="ru-RU" dirty="0"/>
            </a:br>
            <a:r>
              <a:rPr lang="ru-RU" dirty="0"/>
              <a:t>-  жестами рук; </a:t>
            </a:r>
            <a:br>
              <a:rPr lang="ru-RU" dirty="0"/>
            </a:br>
            <a:r>
              <a:rPr lang="ru-RU" dirty="0"/>
              <a:t>- дыханием; </a:t>
            </a:r>
            <a:br>
              <a:rPr lang="ru-RU" dirty="0"/>
            </a:br>
            <a:r>
              <a:rPr lang="ru-RU" dirty="0"/>
              <a:t>- кровеносным давлением; </a:t>
            </a:r>
            <a:br>
              <a:rPr lang="ru-RU" dirty="0"/>
            </a:br>
            <a:r>
              <a:rPr lang="ru-RU" dirty="0"/>
              <a:t>- температурой тела; </a:t>
            </a:r>
            <a:br>
              <a:rPr lang="ru-RU" dirty="0"/>
            </a:br>
            <a:r>
              <a:rPr lang="ru-RU" dirty="0"/>
              <a:t>- </a:t>
            </a:r>
            <a:r>
              <a:rPr lang="ru-RU" dirty="0" err="1"/>
              <a:t>потовыделением</a:t>
            </a:r>
            <a:r>
              <a:rPr lang="ru-RU" dirty="0"/>
              <a:t>; </a:t>
            </a:r>
            <a:br>
              <a:rPr lang="ru-RU" dirty="0"/>
            </a:br>
            <a:r>
              <a:rPr lang="ru-RU" dirty="0"/>
              <a:t>- цветом кожи…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28965_0_608x3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5145" y="3882390"/>
            <a:ext cx="4632960" cy="24993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2485</TotalTime>
  <Words>2318</Words>
  <Application>Microsoft Office PowerPoint</Application>
  <PresentationFormat>Широкоэкранный</PresentationFormat>
  <Paragraphs>180</Paragraphs>
  <Slides>25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5" baseType="lpstr">
      <vt:lpstr>Arial</vt:lpstr>
      <vt:lpstr>Arial Rounded MT Pro Cyr</vt:lpstr>
      <vt:lpstr>Arial Unicode MS</vt:lpstr>
      <vt:lpstr>Calibri</vt:lpstr>
      <vt:lpstr>Courier New</vt:lpstr>
      <vt:lpstr>HP Simplified</vt:lpstr>
      <vt:lpstr>HP Simplified Light</vt:lpstr>
      <vt:lpstr>Times New Roman</vt:lpstr>
      <vt:lpstr>Trebuchet MS</vt:lpstr>
      <vt:lpstr>Тема Office</vt:lpstr>
      <vt:lpstr>  </vt:lpstr>
      <vt:lpstr>Что такое эмоция?</vt:lpstr>
      <vt:lpstr>Основные составляющие эмоциональной сферы человека</vt:lpstr>
      <vt:lpstr>Базовые эмоции</vt:lpstr>
      <vt:lpstr>Презентация PowerPoint</vt:lpstr>
      <vt:lpstr> Колесо эмоций Роберта Плутчика</vt:lpstr>
      <vt:lpstr>Презентация PowerPoint</vt:lpstr>
      <vt:lpstr>Алфавит эмоций</vt:lpstr>
      <vt:lpstr>Выражение эмоций:</vt:lpstr>
      <vt:lpstr>Нейрофизиологическая основа эмоций</vt:lpstr>
      <vt:lpstr>Презентация PowerPoint</vt:lpstr>
      <vt:lpstr>Рациональный ум VS Эмоциональный ум</vt:lpstr>
      <vt:lpstr>Эмоциональный интеллект</vt:lpstr>
      <vt:lpstr>Межличностный и Внутриличностный интеллект по Говарду Гарднеру </vt:lpstr>
      <vt:lpstr>EQ: Д. Мейер и П. Сэловей </vt:lpstr>
      <vt:lpstr>EQ: Д. Гоулман</vt:lpstr>
      <vt:lpstr>                            EQ: Д.В. Люсин   2 измерения: - направленность на собственные эмоции и эмоции других людей; - линию понимания эмоций и линию управления ими  Пересечение этих измерений даёт 4 вида эмоционального интеллекта:  - понимание собственных  эмоций; - понимание эмоций других  людей; - управление собственными  эмоциями; - управление эмоциями других людей        Первый и третий вид составляют внутриличностный эмоциональный интеллект, второй и четвертый – межличностный.</vt:lpstr>
      <vt:lpstr>Навыки EQ</vt:lpstr>
      <vt:lpstr>Презентация PowerPoint</vt:lpstr>
      <vt:lpstr>Квадрант управления эмоциями</vt:lpstr>
      <vt:lpstr>Эмпатия</vt:lpstr>
      <vt:lpstr>Можно ли развить эмпатию?  Я думаю, да! </vt:lpstr>
      <vt:lpstr>Книги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Эмоциональный интеллект</dc:title>
  <dc:creator>HP</dc:creator>
  <cp:lastModifiedBy>user</cp:lastModifiedBy>
  <cp:revision>196</cp:revision>
  <dcterms:created xsi:type="dcterms:W3CDTF">2017-10-23T09:10:39Z</dcterms:created>
  <dcterms:modified xsi:type="dcterms:W3CDTF">2023-11-22T07:10:43Z</dcterms:modified>
</cp:coreProperties>
</file>